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1" r:id="rId2"/>
    <p:sldId id="327" r:id="rId3"/>
    <p:sldId id="333" r:id="rId4"/>
    <p:sldId id="334" r:id="rId5"/>
    <p:sldId id="279" r:id="rId6"/>
    <p:sldId id="284" r:id="rId7"/>
    <p:sldId id="293" r:id="rId8"/>
    <p:sldId id="294" r:id="rId9"/>
    <p:sldId id="298" r:id="rId10"/>
    <p:sldId id="328" r:id="rId11"/>
    <p:sldId id="305" r:id="rId12"/>
    <p:sldId id="323" r:id="rId13"/>
    <p:sldId id="311" r:id="rId14"/>
    <p:sldId id="320" r:id="rId15"/>
    <p:sldId id="321" r:id="rId16"/>
    <p:sldId id="325" r:id="rId17"/>
    <p:sldId id="326" r:id="rId18"/>
    <p:sldId id="332" r:id="rId19"/>
    <p:sldId id="322" r:id="rId20"/>
    <p:sldId id="290" r:id="rId21"/>
  </p:sldIdLst>
  <p:sldSz cx="9144000" cy="6858000" type="screen4x3"/>
  <p:notesSz cx="6858000" cy="9144000"/>
  <p:custDataLst>
    <p:tags r:id="rId2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B92D14"/>
    <a:srgbClr val="35759D"/>
    <a:srgbClr val="35B19D"/>
    <a:srgbClr val="000000"/>
    <a:srgbClr val="E8E8E8"/>
    <a:srgbClr val="0028D2"/>
    <a:srgbClr val="001C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35" autoAdjust="0"/>
    <p:restoredTop sz="95596" autoAdjust="0"/>
  </p:normalViewPr>
  <p:slideViewPr>
    <p:cSldViewPr showGuides="1">
      <p:cViewPr>
        <p:scale>
          <a:sx n="70" d="100"/>
          <a:sy n="70" d="100"/>
        </p:scale>
        <p:origin x="-138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CFCB79-23FD-4FBE-B892-33BAC380172A}" type="doc">
      <dgm:prSet loTypeId="urn:microsoft.com/office/officeart/2005/8/layout/radial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AC72053-8D32-4772-975C-FE4976336FA1}">
      <dgm:prSet phldrT="[Text]"/>
      <dgm:spPr/>
      <dgm:t>
        <a:bodyPr/>
        <a:lstStyle/>
        <a:p>
          <a:r>
            <a:rPr lang="fa-IR" dirty="0" smtClean="0"/>
            <a:t>رادیولوژی</a:t>
          </a:r>
          <a:endParaRPr lang="en-US" dirty="0"/>
        </a:p>
      </dgm:t>
    </dgm:pt>
    <dgm:pt modelId="{A2F3BB3D-2E0E-49F2-9DEA-4C56983F6ABE}" type="parTrans" cxnId="{93532DDC-6EC5-4D3C-B31A-36DE7255CFBD}">
      <dgm:prSet/>
      <dgm:spPr/>
      <dgm:t>
        <a:bodyPr/>
        <a:lstStyle/>
        <a:p>
          <a:endParaRPr lang="en-US"/>
        </a:p>
      </dgm:t>
    </dgm:pt>
    <dgm:pt modelId="{E963FB64-C03C-4453-8AF7-94580F2BEF7E}" type="sibTrans" cxnId="{93532DDC-6EC5-4D3C-B31A-36DE7255CFBD}">
      <dgm:prSet/>
      <dgm:spPr/>
      <dgm:t>
        <a:bodyPr/>
        <a:lstStyle/>
        <a:p>
          <a:endParaRPr lang="en-US"/>
        </a:p>
      </dgm:t>
    </dgm:pt>
    <dgm:pt modelId="{E4B8924C-6659-4B80-A066-801BAB8B7E4B}">
      <dgm:prSet phldrT="[Text]"/>
      <dgm:spPr>
        <a:solidFill>
          <a:srgbClr val="00B050"/>
        </a:solidFill>
      </dgm:spPr>
      <dgm:t>
        <a:bodyPr/>
        <a:lstStyle/>
        <a:p>
          <a:r>
            <a:rPr lang="fa-IR" dirty="0" smtClean="0"/>
            <a:t>درمانگاه</a:t>
          </a:r>
          <a:endParaRPr lang="en-US" dirty="0"/>
        </a:p>
      </dgm:t>
    </dgm:pt>
    <dgm:pt modelId="{B44536A9-7F2C-457C-B2E8-E7674546055D}" type="parTrans" cxnId="{84496EAB-547A-4ED1-9B1F-8CD1DE2378D2}">
      <dgm:prSet/>
      <dgm:spPr/>
      <dgm:t>
        <a:bodyPr/>
        <a:lstStyle/>
        <a:p>
          <a:endParaRPr lang="en-US"/>
        </a:p>
      </dgm:t>
    </dgm:pt>
    <dgm:pt modelId="{F6368DE9-2C7E-4A4E-9280-B9CE7B5323E4}" type="sibTrans" cxnId="{84496EAB-547A-4ED1-9B1F-8CD1DE2378D2}">
      <dgm:prSet/>
      <dgm:spPr/>
      <dgm:t>
        <a:bodyPr/>
        <a:lstStyle/>
        <a:p>
          <a:endParaRPr lang="en-US"/>
        </a:p>
      </dgm:t>
    </dgm:pt>
    <dgm:pt modelId="{58F2BE6E-CF6D-47AD-9BC8-2A008FCEA7F5}">
      <dgm:prSet phldrT="[Text]"/>
      <dgm:spPr/>
      <dgm:t>
        <a:bodyPr/>
        <a:lstStyle/>
        <a:p>
          <a:r>
            <a:rPr lang="fa-IR" dirty="0" smtClean="0"/>
            <a:t>اورژانس</a:t>
          </a:r>
          <a:endParaRPr lang="en-US" dirty="0"/>
        </a:p>
      </dgm:t>
    </dgm:pt>
    <dgm:pt modelId="{88AF988B-4F99-4022-9A7A-50216295ED8B}" type="parTrans" cxnId="{448A99A8-CFBE-443A-9F9C-B008ED8ECB46}">
      <dgm:prSet/>
      <dgm:spPr/>
      <dgm:t>
        <a:bodyPr/>
        <a:lstStyle/>
        <a:p>
          <a:endParaRPr lang="en-US"/>
        </a:p>
      </dgm:t>
    </dgm:pt>
    <dgm:pt modelId="{C515AE59-B699-4076-B9D8-456CD12D7A4A}" type="sibTrans" cxnId="{448A99A8-CFBE-443A-9F9C-B008ED8ECB46}">
      <dgm:prSet/>
      <dgm:spPr/>
      <dgm:t>
        <a:bodyPr/>
        <a:lstStyle/>
        <a:p>
          <a:endParaRPr lang="en-US"/>
        </a:p>
      </dgm:t>
    </dgm:pt>
    <dgm:pt modelId="{D3230576-E2BF-49BC-9D67-DB4415B9CFE6}">
      <dgm:prSet phldrT="[Text]"/>
      <dgm:spPr/>
      <dgm:t>
        <a:bodyPr/>
        <a:lstStyle/>
        <a:p>
          <a:r>
            <a:rPr lang="fa-IR" dirty="0" smtClean="0"/>
            <a:t>ورودی بیمارستان</a:t>
          </a:r>
          <a:endParaRPr lang="en-US" dirty="0"/>
        </a:p>
      </dgm:t>
    </dgm:pt>
    <dgm:pt modelId="{7A745424-F5AC-4181-AC89-D1EA7AEE3071}" type="parTrans" cxnId="{F859ADF4-163A-4597-AF12-6B6D4540DF3D}">
      <dgm:prSet/>
      <dgm:spPr/>
      <dgm:t>
        <a:bodyPr/>
        <a:lstStyle/>
        <a:p>
          <a:endParaRPr lang="en-US"/>
        </a:p>
      </dgm:t>
    </dgm:pt>
    <dgm:pt modelId="{118FF8FF-C6CB-4279-82B2-9D0E5AD48EAB}" type="sibTrans" cxnId="{F859ADF4-163A-4597-AF12-6B6D4540DF3D}">
      <dgm:prSet/>
      <dgm:spPr/>
      <dgm:t>
        <a:bodyPr/>
        <a:lstStyle/>
        <a:p>
          <a:endParaRPr lang="en-US"/>
        </a:p>
      </dgm:t>
    </dgm:pt>
    <dgm:pt modelId="{098BE7EC-0A27-436B-BFD4-0E8B49E8E94D}">
      <dgm:prSet phldrT="[Text]"/>
      <dgm:spPr/>
      <dgm:t>
        <a:bodyPr/>
        <a:lstStyle/>
        <a:p>
          <a:endParaRPr lang="en-US" dirty="0"/>
        </a:p>
      </dgm:t>
    </dgm:pt>
    <dgm:pt modelId="{30AD95FF-CC59-4149-9D37-C78FA81A9881}" type="parTrans" cxnId="{E5492009-7F6F-46FC-A07B-833BF782D9E6}">
      <dgm:prSet/>
      <dgm:spPr/>
      <dgm:t>
        <a:bodyPr/>
        <a:lstStyle/>
        <a:p>
          <a:endParaRPr lang="en-US"/>
        </a:p>
      </dgm:t>
    </dgm:pt>
    <dgm:pt modelId="{C738CDC5-3D89-4D54-8C58-F8B3033296CC}" type="sibTrans" cxnId="{E5492009-7F6F-46FC-A07B-833BF782D9E6}">
      <dgm:prSet/>
      <dgm:spPr/>
      <dgm:t>
        <a:bodyPr/>
        <a:lstStyle/>
        <a:p>
          <a:endParaRPr lang="en-US"/>
        </a:p>
      </dgm:t>
    </dgm:pt>
    <dgm:pt modelId="{E45B2C8F-FA82-404F-930D-6BB23CD77361}" type="pres">
      <dgm:prSet presAssocID="{96CFCB79-23FD-4FBE-B892-33BAC38017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A488CF-3FD7-4DF3-89DC-EB7E30DBA727}" type="pres">
      <dgm:prSet presAssocID="{CAC72053-8D32-4772-975C-FE4976336FA1}" presName="centerShape" presStyleLbl="node0" presStyleIdx="0" presStyleCnt="1"/>
      <dgm:spPr/>
      <dgm:t>
        <a:bodyPr/>
        <a:lstStyle/>
        <a:p>
          <a:endParaRPr lang="en-US"/>
        </a:p>
      </dgm:t>
    </dgm:pt>
    <dgm:pt modelId="{523FB117-1162-402A-B8B7-139D17570B1C}" type="pres">
      <dgm:prSet presAssocID="{B44536A9-7F2C-457C-B2E8-E7674546055D}" presName="Name9" presStyleLbl="parChTrans1D2" presStyleIdx="0" presStyleCnt="3"/>
      <dgm:spPr/>
      <dgm:t>
        <a:bodyPr/>
        <a:lstStyle/>
        <a:p>
          <a:endParaRPr lang="en-US"/>
        </a:p>
      </dgm:t>
    </dgm:pt>
    <dgm:pt modelId="{0807A678-B66E-4543-A201-AD8B35F81AE4}" type="pres">
      <dgm:prSet presAssocID="{B44536A9-7F2C-457C-B2E8-E7674546055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7751AE31-1B84-4ED6-A3EB-5265C01963E9}" type="pres">
      <dgm:prSet presAssocID="{E4B8924C-6659-4B80-A066-801BAB8B7E4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3666BB-515D-43AC-A0B8-6F8C090BE198}" type="pres">
      <dgm:prSet presAssocID="{88AF988B-4F99-4022-9A7A-50216295ED8B}" presName="Name9" presStyleLbl="parChTrans1D2" presStyleIdx="1" presStyleCnt="3"/>
      <dgm:spPr/>
      <dgm:t>
        <a:bodyPr/>
        <a:lstStyle/>
        <a:p>
          <a:endParaRPr lang="en-US"/>
        </a:p>
      </dgm:t>
    </dgm:pt>
    <dgm:pt modelId="{7963355F-5602-4CA1-8F73-107B0653DEF9}" type="pres">
      <dgm:prSet presAssocID="{88AF988B-4F99-4022-9A7A-50216295ED8B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AB071D5-A3AD-4BC4-B3C0-85F3A909FD43}" type="pres">
      <dgm:prSet presAssocID="{58F2BE6E-CF6D-47AD-9BC8-2A008FCEA7F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101BBD-3C08-4242-9D97-B53D3D2D0525}" type="pres">
      <dgm:prSet presAssocID="{7A745424-F5AC-4181-AC89-D1EA7AEE3071}" presName="Name9" presStyleLbl="parChTrans1D2" presStyleIdx="2" presStyleCnt="3"/>
      <dgm:spPr/>
      <dgm:t>
        <a:bodyPr/>
        <a:lstStyle/>
        <a:p>
          <a:endParaRPr lang="en-US"/>
        </a:p>
      </dgm:t>
    </dgm:pt>
    <dgm:pt modelId="{BCBF1317-DD3A-48C1-8DC5-DD494412F7C2}" type="pres">
      <dgm:prSet presAssocID="{7A745424-F5AC-4181-AC89-D1EA7AEE3071}" presName="connTx" presStyleLbl="parChTrans1D2" presStyleIdx="2" presStyleCnt="3"/>
      <dgm:spPr/>
      <dgm:t>
        <a:bodyPr/>
        <a:lstStyle/>
        <a:p>
          <a:endParaRPr lang="en-US"/>
        </a:p>
      </dgm:t>
    </dgm:pt>
    <dgm:pt modelId="{11099EC9-5A36-453E-A8B9-F9B73CCE0D47}" type="pres">
      <dgm:prSet presAssocID="{D3230576-E2BF-49BC-9D67-DB4415B9CFE6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69DBFF-9DDE-466A-9860-DA125C2A3B50}" type="presOf" srcId="{B44536A9-7F2C-457C-B2E8-E7674546055D}" destId="{523FB117-1162-402A-B8B7-139D17570B1C}" srcOrd="0" destOrd="0" presId="urn:microsoft.com/office/officeart/2005/8/layout/radial1"/>
    <dgm:cxn modelId="{84496EAB-547A-4ED1-9B1F-8CD1DE2378D2}" srcId="{CAC72053-8D32-4772-975C-FE4976336FA1}" destId="{E4B8924C-6659-4B80-A066-801BAB8B7E4B}" srcOrd="0" destOrd="0" parTransId="{B44536A9-7F2C-457C-B2E8-E7674546055D}" sibTransId="{F6368DE9-2C7E-4A4E-9280-B9CE7B5323E4}"/>
    <dgm:cxn modelId="{39F9844B-DDB4-4FB2-84D3-4351BC2EDDBB}" type="presOf" srcId="{7A745424-F5AC-4181-AC89-D1EA7AEE3071}" destId="{BCBF1317-DD3A-48C1-8DC5-DD494412F7C2}" srcOrd="1" destOrd="0" presId="urn:microsoft.com/office/officeart/2005/8/layout/radial1"/>
    <dgm:cxn modelId="{002D5352-978C-477B-A02E-0267920B0E1E}" type="presOf" srcId="{CAC72053-8D32-4772-975C-FE4976336FA1}" destId="{03A488CF-3FD7-4DF3-89DC-EB7E30DBA727}" srcOrd="0" destOrd="0" presId="urn:microsoft.com/office/officeart/2005/8/layout/radial1"/>
    <dgm:cxn modelId="{468CF61F-575E-48D9-9EBE-C56D913AB352}" type="presOf" srcId="{96CFCB79-23FD-4FBE-B892-33BAC380172A}" destId="{E45B2C8F-FA82-404F-930D-6BB23CD77361}" srcOrd="0" destOrd="0" presId="urn:microsoft.com/office/officeart/2005/8/layout/radial1"/>
    <dgm:cxn modelId="{AAEC982E-BDE9-4B16-A275-DF116A61D450}" type="presOf" srcId="{7A745424-F5AC-4181-AC89-D1EA7AEE3071}" destId="{AD101BBD-3C08-4242-9D97-B53D3D2D0525}" srcOrd="0" destOrd="0" presId="urn:microsoft.com/office/officeart/2005/8/layout/radial1"/>
    <dgm:cxn modelId="{93532DDC-6EC5-4D3C-B31A-36DE7255CFBD}" srcId="{96CFCB79-23FD-4FBE-B892-33BAC380172A}" destId="{CAC72053-8D32-4772-975C-FE4976336FA1}" srcOrd="0" destOrd="0" parTransId="{A2F3BB3D-2E0E-49F2-9DEA-4C56983F6ABE}" sibTransId="{E963FB64-C03C-4453-8AF7-94580F2BEF7E}"/>
    <dgm:cxn modelId="{3E3345BE-C84F-4AC0-AB62-E2AD3A96D855}" type="presOf" srcId="{D3230576-E2BF-49BC-9D67-DB4415B9CFE6}" destId="{11099EC9-5A36-453E-A8B9-F9B73CCE0D47}" srcOrd="0" destOrd="0" presId="urn:microsoft.com/office/officeart/2005/8/layout/radial1"/>
    <dgm:cxn modelId="{277579EA-4326-4808-921D-97B409898B99}" type="presOf" srcId="{88AF988B-4F99-4022-9A7A-50216295ED8B}" destId="{DD3666BB-515D-43AC-A0B8-6F8C090BE198}" srcOrd="0" destOrd="0" presId="urn:microsoft.com/office/officeart/2005/8/layout/radial1"/>
    <dgm:cxn modelId="{66726645-8F3D-4F74-9E1A-41E576863859}" type="presOf" srcId="{58F2BE6E-CF6D-47AD-9BC8-2A008FCEA7F5}" destId="{0AB071D5-A3AD-4BC4-B3C0-85F3A909FD43}" srcOrd="0" destOrd="0" presId="urn:microsoft.com/office/officeart/2005/8/layout/radial1"/>
    <dgm:cxn modelId="{F859ADF4-163A-4597-AF12-6B6D4540DF3D}" srcId="{CAC72053-8D32-4772-975C-FE4976336FA1}" destId="{D3230576-E2BF-49BC-9D67-DB4415B9CFE6}" srcOrd="2" destOrd="0" parTransId="{7A745424-F5AC-4181-AC89-D1EA7AEE3071}" sibTransId="{118FF8FF-C6CB-4279-82B2-9D0E5AD48EAB}"/>
    <dgm:cxn modelId="{E5492009-7F6F-46FC-A07B-833BF782D9E6}" srcId="{96CFCB79-23FD-4FBE-B892-33BAC380172A}" destId="{098BE7EC-0A27-436B-BFD4-0E8B49E8E94D}" srcOrd="1" destOrd="0" parTransId="{30AD95FF-CC59-4149-9D37-C78FA81A9881}" sibTransId="{C738CDC5-3D89-4D54-8C58-F8B3033296CC}"/>
    <dgm:cxn modelId="{ABDB3E0B-F6F5-4E96-BF28-472A84858E18}" type="presOf" srcId="{B44536A9-7F2C-457C-B2E8-E7674546055D}" destId="{0807A678-B66E-4543-A201-AD8B35F81AE4}" srcOrd="1" destOrd="0" presId="urn:microsoft.com/office/officeart/2005/8/layout/radial1"/>
    <dgm:cxn modelId="{6605655C-9601-40C6-96E5-CAFC5DAF416E}" type="presOf" srcId="{88AF988B-4F99-4022-9A7A-50216295ED8B}" destId="{7963355F-5602-4CA1-8F73-107B0653DEF9}" srcOrd="1" destOrd="0" presId="urn:microsoft.com/office/officeart/2005/8/layout/radial1"/>
    <dgm:cxn modelId="{400E09AB-CE53-418F-8F3C-13A8540AAF7F}" type="presOf" srcId="{E4B8924C-6659-4B80-A066-801BAB8B7E4B}" destId="{7751AE31-1B84-4ED6-A3EB-5265C01963E9}" srcOrd="0" destOrd="0" presId="urn:microsoft.com/office/officeart/2005/8/layout/radial1"/>
    <dgm:cxn modelId="{448A99A8-CFBE-443A-9F9C-B008ED8ECB46}" srcId="{CAC72053-8D32-4772-975C-FE4976336FA1}" destId="{58F2BE6E-CF6D-47AD-9BC8-2A008FCEA7F5}" srcOrd="1" destOrd="0" parTransId="{88AF988B-4F99-4022-9A7A-50216295ED8B}" sibTransId="{C515AE59-B699-4076-B9D8-456CD12D7A4A}"/>
    <dgm:cxn modelId="{C003DC14-ABBE-4F33-92C6-94D8805988A7}" type="presParOf" srcId="{E45B2C8F-FA82-404F-930D-6BB23CD77361}" destId="{03A488CF-3FD7-4DF3-89DC-EB7E30DBA727}" srcOrd="0" destOrd="0" presId="urn:microsoft.com/office/officeart/2005/8/layout/radial1"/>
    <dgm:cxn modelId="{3FE47553-2693-49DC-870D-130DF5CB115A}" type="presParOf" srcId="{E45B2C8F-FA82-404F-930D-6BB23CD77361}" destId="{523FB117-1162-402A-B8B7-139D17570B1C}" srcOrd="1" destOrd="0" presId="urn:microsoft.com/office/officeart/2005/8/layout/radial1"/>
    <dgm:cxn modelId="{B707C057-1864-4E8E-8C6C-B4C17898D0EF}" type="presParOf" srcId="{523FB117-1162-402A-B8B7-139D17570B1C}" destId="{0807A678-B66E-4543-A201-AD8B35F81AE4}" srcOrd="0" destOrd="0" presId="urn:microsoft.com/office/officeart/2005/8/layout/radial1"/>
    <dgm:cxn modelId="{5026E3DD-3B77-4B51-A19D-8C0260A7D91A}" type="presParOf" srcId="{E45B2C8F-FA82-404F-930D-6BB23CD77361}" destId="{7751AE31-1B84-4ED6-A3EB-5265C01963E9}" srcOrd="2" destOrd="0" presId="urn:microsoft.com/office/officeart/2005/8/layout/radial1"/>
    <dgm:cxn modelId="{26383C61-B7D7-4A13-ABF4-F87B56FC000D}" type="presParOf" srcId="{E45B2C8F-FA82-404F-930D-6BB23CD77361}" destId="{DD3666BB-515D-43AC-A0B8-6F8C090BE198}" srcOrd="3" destOrd="0" presId="urn:microsoft.com/office/officeart/2005/8/layout/radial1"/>
    <dgm:cxn modelId="{3298F135-A8CB-46D9-B545-066471DC0DE2}" type="presParOf" srcId="{DD3666BB-515D-43AC-A0B8-6F8C090BE198}" destId="{7963355F-5602-4CA1-8F73-107B0653DEF9}" srcOrd="0" destOrd="0" presId="urn:microsoft.com/office/officeart/2005/8/layout/radial1"/>
    <dgm:cxn modelId="{31B593F6-D9A3-41F2-BEDC-3A9991B370A7}" type="presParOf" srcId="{E45B2C8F-FA82-404F-930D-6BB23CD77361}" destId="{0AB071D5-A3AD-4BC4-B3C0-85F3A909FD43}" srcOrd="4" destOrd="0" presId="urn:microsoft.com/office/officeart/2005/8/layout/radial1"/>
    <dgm:cxn modelId="{21611E28-7F75-4174-8B42-4261E07AF9BA}" type="presParOf" srcId="{E45B2C8F-FA82-404F-930D-6BB23CD77361}" destId="{AD101BBD-3C08-4242-9D97-B53D3D2D0525}" srcOrd="5" destOrd="0" presId="urn:microsoft.com/office/officeart/2005/8/layout/radial1"/>
    <dgm:cxn modelId="{7D0EEA17-67C6-4BDF-8F77-7D83C2F3145A}" type="presParOf" srcId="{AD101BBD-3C08-4242-9D97-B53D3D2D0525}" destId="{BCBF1317-DD3A-48C1-8DC5-DD494412F7C2}" srcOrd="0" destOrd="0" presId="urn:microsoft.com/office/officeart/2005/8/layout/radial1"/>
    <dgm:cxn modelId="{874F6D78-BE20-46CA-9299-E6994D4E9EA7}" type="presParOf" srcId="{E45B2C8F-FA82-404F-930D-6BB23CD77361}" destId="{11099EC9-5A36-453E-A8B9-F9B73CCE0D47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488CF-3FD7-4DF3-89DC-EB7E30DBA727}">
      <dsp:nvSpPr>
        <dsp:cNvPr id="0" name=""/>
        <dsp:cNvSpPr/>
      </dsp:nvSpPr>
      <dsp:spPr>
        <a:xfrm>
          <a:off x="2731435" y="1461681"/>
          <a:ext cx="1113521" cy="111352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700" kern="1200" dirty="0" smtClean="0"/>
            <a:t>رادیولوژی</a:t>
          </a:r>
          <a:endParaRPr lang="en-US" sz="1700" kern="1200" dirty="0"/>
        </a:p>
      </dsp:txBody>
      <dsp:txXfrm>
        <a:off x="2894506" y="1624752"/>
        <a:ext cx="787379" cy="787379"/>
      </dsp:txXfrm>
    </dsp:sp>
    <dsp:sp modelId="{523FB117-1162-402A-B8B7-139D17570B1C}">
      <dsp:nvSpPr>
        <dsp:cNvPr id="0" name=""/>
        <dsp:cNvSpPr/>
      </dsp:nvSpPr>
      <dsp:spPr>
        <a:xfrm rot="16200000">
          <a:off x="3120439" y="1278686"/>
          <a:ext cx="335513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335513" y="152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279808" y="1285537"/>
        <a:ext cx="16775" cy="16775"/>
      </dsp:txXfrm>
    </dsp:sp>
    <dsp:sp modelId="{7751AE31-1B84-4ED6-A3EB-5265C01963E9}">
      <dsp:nvSpPr>
        <dsp:cNvPr id="0" name=""/>
        <dsp:cNvSpPr/>
      </dsp:nvSpPr>
      <dsp:spPr>
        <a:xfrm>
          <a:off x="2731435" y="12647"/>
          <a:ext cx="1113521" cy="1113521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درمانگاه</a:t>
          </a:r>
          <a:endParaRPr lang="en-US" sz="1900" kern="1200" dirty="0"/>
        </a:p>
      </dsp:txBody>
      <dsp:txXfrm>
        <a:off x="2894506" y="175718"/>
        <a:ext cx="787379" cy="787379"/>
      </dsp:txXfrm>
    </dsp:sp>
    <dsp:sp modelId="{DD3666BB-515D-43AC-A0B8-6F8C090BE198}">
      <dsp:nvSpPr>
        <dsp:cNvPr id="0" name=""/>
        <dsp:cNvSpPr/>
      </dsp:nvSpPr>
      <dsp:spPr>
        <a:xfrm rot="1800000">
          <a:off x="3747889" y="2365462"/>
          <a:ext cx="335513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335513" y="152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907258" y="2372313"/>
        <a:ext cx="16775" cy="16775"/>
      </dsp:txXfrm>
    </dsp:sp>
    <dsp:sp modelId="{0AB071D5-A3AD-4BC4-B3C0-85F3A909FD43}">
      <dsp:nvSpPr>
        <dsp:cNvPr id="0" name=""/>
        <dsp:cNvSpPr/>
      </dsp:nvSpPr>
      <dsp:spPr>
        <a:xfrm>
          <a:off x="3986336" y="2186199"/>
          <a:ext cx="1113521" cy="1113521"/>
        </a:xfrm>
        <a:prstGeom prst="ellipse">
          <a:avLst/>
        </a:prstGeom>
        <a:solidFill>
          <a:schemeClr val="accent3">
            <a:hueOff val="0"/>
            <a:satOff val="0"/>
            <a:lumOff val="-3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اورژانس</a:t>
          </a:r>
          <a:endParaRPr lang="en-US" sz="1900" kern="1200" dirty="0"/>
        </a:p>
      </dsp:txBody>
      <dsp:txXfrm>
        <a:off x="4149407" y="2349270"/>
        <a:ext cx="787379" cy="787379"/>
      </dsp:txXfrm>
    </dsp:sp>
    <dsp:sp modelId="{AD101BBD-3C08-4242-9D97-B53D3D2D0525}">
      <dsp:nvSpPr>
        <dsp:cNvPr id="0" name=""/>
        <dsp:cNvSpPr/>
      </dsp:nvSpPr>
      <dsp:spPr>
        <a:xfrm rot="9000000">
          <a:off x="2492989" y="2365462"/>
          <a:ext cx="335513" cy="30477"/>
        </a:xfrm>
        <a:custGeom>
          <a:avLst/>
          <a:gdLst/>
          <a:ahLst/>
          <a:cxnLst/>
          <a:rect l="0" t="0" r="0" b="0"/>
          <a:pathLst>
            <a:path>
              <a:moveTo>
                <a:pt x="0" y="15238"/>
              </a:moveTo>
              <a:lnTo>
                <a:pt x="335513" y="15238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652357" y="2372313"/>
        <a:ext cx="16775" cy="16775"/>
      </dsp:txXfrm>
    </dsp:sp>
    <dsp:sp modelId="{11099EC9-5A36-453E-A8B9-F9B73CCE0D47}">
      <dsp:nvSpPr>
        <dsp:cNvPr id="0" name=""/>
        <dsp:cNvSpPr/>
      </dsp:nvSpPr>
      <dsp:spPr>
        <a:xfrm>
          <a:off x="1476534" y="2186199"/>
          <a:ext cx="1113521" cy="1113521"/>
        </a:xfrm>
        <a:prstGeom prst="ellipse">
          <a:avLst/>
        </a:prstGeom>
        <a:solidFill>
          <a:schemeClr val="accent3">
            <a:hueOff val="0"/>
            <a:satOff val="0"/>
            <a:lumOff val="-74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1900" kern="1200" dirty="0" smtClean="0"/>
            <a:t>ورودی بیمارستان</a:t>
          </a:r>
          <a:endParaRPr lang="en-US" sz="1900" kern="1200" dirty="0"/>
        </a:p>
      </dsp:txBody>
      <dsp:txXfrm>
        <a:off x="1639605" y="2349270"/>
        <a:ext cx="787379" cy="7873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82DBA0-7757-47D4-AFE7-815474DF8E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905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550A8-1C1D-46ED-841E-891A88ADC371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46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550A8-1C1D-46ED-841E-891A88ADC371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74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636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60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52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771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05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65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39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976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8265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Image result for â«Ø¨Ø³Ù Ø§ÙÙÙ Ø§ÙØ±Ø­ÙÙ Ø§ÙØ±Ø­ÛÙâ¬â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52818"/>
            <a:ext cx="5832648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278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69774"/>
            <a:ext cx="8496944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urved Down Ribbon 2"/>
          <p:cNvSpPr/>
          <p:nvPr/>
        </p:nvSpPr>
        <p:spPr bwMode="auto">
          <a:xfrm>
            <a:off x="1979712" y="19305"/>
            <a:ext cx="5400600" cy="1623048"/>
          </a:xfrm>
          <a:prstGeom prst="ellipseRibbon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fa-IR" sz="1800" b="1" dirty="0" smtClean="0">
                <a:solidFill>
                  <a:srgbClr val="FF0000"/>
                </a:solidFill>
                <a:cs typeface="B Nazanin" pitchFamily="2" charset="-78"/>
              </a:rPr>
              <a:t>استانداردهای کمی فضاهای فیزیکی(مترمربع)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4143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 bwMode="auto">
          <a:xfrm>
            <a:off x="1979712" y="19305"/>
            <a:ext cx="5400600" cy="1623048"/>
          </a:xfrm>
          <a:prstGeom prst="ellipseRibbon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SA" sz="1800" b="1" dirty="0">
                <a:solidFill>
                  <a:srgbClr val="FF0000"/>
                </a:solidFill>
                <a:cs typeface="B Nazanin" pitchFamily="2" charset="-78"/>
              </a:rPr>
              <a:t>نکات موثر در چینش فضاهای داخلی فیزیوتراپی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7208" y="1748555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r" rtl="1">
              <a:buFont typeface="Wingdings" pitchFamily="2" charset="2"/>
              <a:buChar char="v"/>
            </a:pPr>
            <a:r>
              <a:rPr lang="fa-IR" sz="1800" dirty="0"/>
              <a:t>در طراحی فضای راهروهای داخلی فیزیوتراپی بایستی توجه شود که امکان گردش تخت در آن موجود بوده و هیچ نوع عارضه ای از قبیل ستون یا پله در عرض و طول آن وجود نداشته باشد . البته در حال حاضر حداقل عرض راهروهای داخلی مابین کابینها 2 متر مفید میباشد که در تدوین استانداردهای اجباری کشور ، در حال ارتقا میباشد . همچنین جنس مصالح کف این راهروها بایستی از نوع پوشش غیرلغزنده و با قابلیت شستشوی مناسب طراحی و اجرا گردد</a:t>
            </a:r>
            <a:r>
              <a:rPr lang="fa-IR" sz="1800" dirty="0" smtClean="0"/>
              <a:t>.</a:t>
            </a:r>
          </a:p>
          <a:p>
            <a:pPr marL="285750" indent="-285750" algn="just" rtl="1">
              <a:buFont typeface="Wingdings" pitchFamily="2" charset="2"/>
              <a:buChar char="v"/>
            </a:pPr>
            <a:r>
              <a:rPr lang="fa-IR" sz="1800" dirty="0"/>
              <a:t>تفکیک فضای هر یک از یونیت ها یا کابینهای فیزیوتراپی ، یکی از مهمترین تصمیمات برای طراحی یک مرکز توانبخشی است که بایستی متناسب با شرایط عملکردی هر قسمت از فیزیوتراپی صورت بپذیرد. در این تفکیکها  رعایت نکات ذیل الزامی است:</a:t>
            </a:r>
          </a:p>
          <a:p>
            <a:pPr algn="r" rtl="1"/>
            <a:r>
              <a:rPr lang="fa-IR" sz="1800" dirty="0"/>
              <a:t>1)      حجم  کلی فیزیوتراپی و سهم هر کابین از این حجم</a:t>
            </a:r>
          </a:p>
          <a:p>
            <a:pPr algn="r" rtl="1"/>
            <a:r>
              <a:rPr lang="fa-IR" sz="1800" dirty="0"/>
              <a:t>2)      تعداد بیماران مختص هر کابین + تعداد بیماران در نوبت برای هر کابین در ساعات پیک روزانه</a:t>
            </a:r>
          </a:p>
          <a:p>
            <a:pPr algn="r" rtl="1"/>
            <a:r>
              <a:rPr lang="fa-IR" sz="1800" dirty="0"/>
              <a:t>3)      حجم و تعداد تجهیزات موجود  و نیازهای زیرساختی آنها در هر کابین</a:t>
            </a:r>
          </a:p>
          <a:p>
            <a:pPr algn="r" rtl="1"/>
            <a:r>
              <a:rPr lang="fa-IR" sz="1800" dirty="0"/>
              <a:t>4)      نیم نگاهی به توسعه آینده</a:t>
            </a:r>
          </a:p>
          <a:p>
            <a:pPr algn="r" rtl="1"/>
            <a:r>
              <a:rPr lang="fa-IR" sz="1800" dirty="0"/>
              <a:t>5)      تعریف روابط درون بخشی و برون بخشی هم در هر کابین و هم برای تمام کابینها</a:t>
            </a:r>
          </a:p>
          <a:p>
            <a:pPr algn="r" rtl="1"/>
            <a:r>
              <a:rPr lang="fa-IR" sz="1800" dirty="0"/>
              <a:t>6)      حجم و میزان و چگونگی اتصال به راهرو های ارتباطی مورد نیاز در هر کابین</a:t>
            </a:r>
          </a:p>
          <a:p>
            <a:pPr algn="r" rtl="1"/>
            <a:r>
              <a:rPr lang="fa-IR" sz="1800" dirty="0"/>
              <a:t>7)      تبیین تعداد دستگاههای اشتراکی بین کابینها و محل استقرار و زیرساختهای مورد نیاز آن</a:t>
            </a:r>
          </a:p>
          <a:p>
            <a:pPr marL="285750" indent="-285750" algn="r" rtl="1">
              <a:buFont typeface="Wingdings" pitchFamily="2" charset="2"/>
              <a:buChar char="v"/>
            </a:pPr>
            <a:endParaRPr lang="fa-IR" sz="1800" dirty="0"/>
          </a:p>
        </p:txBody>
      </p:sp>
    </p:spTree>
    <p:extLst>
      <p:ext uri="{BB962C8B-B14F-4D97-AF65-F5344CB8AC3E}">
        <p14:creationId xmlns:p14="http://schemas.microsoft.com/office/powerpoint/2010/main" val="1197784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1883431" y="260648"/>
            <a:ext cx="5166311" cy="645368"/>
          </a:xfrm>
          <a:prstGeom prst="rect">
            <a:avLst/>
          </a:prstGeom>
          <a:solidFill>
            <a:srgbClr val="FFFF00"/>
          </a:solidFill>
        </p:spPr>
        <p:txBody>
          <a:bodyPr wrap="none" fromWordArt="1">
            <a:prstTxWarp prst="textPlain">
              <a:avLst>
                <a:gd name="adj" fmla="val 50576"/>
              </a:avLst>
            </a:prstTxWarp>
          </a:bodyPr>
          <a:lstStyle/>
          <a:p>
            <a:pPr algn="ctr" rtl="1"/>
            <a:r>
              <a:rPr lang="fa-IR" sz="2000" kern="10" dirty="0">
                <a:ln w="10160">
                  <a:solidFill>
                    <a:schemeClr val="accent1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2000" dir="5400000" algn="tl" rotWithShape="0">
                    <a:srgbClr val="000000">
                      <a:alpha val="29999"/>
                    </a:srgbClr>
                  </a:outerShdw>
                </a:effectLst>
                <a:latin typeface="Arial"/>
                <a:cs typeface="Arial"/>
              </a:rPr>
              <a:t>رابطه سه منطقه اصلي بيمارستان</a:t>
            </a:r>
            <a:endParaRPr lang="en-US" sz="2000" kern="10" dirty="0">
              <a:ln w="10160">
                <a:solidFill>
                  <a:schemeClr val="accent1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2000" dir="5400000" algn="tl" rotWithShape="0">
                  <a:srgbClr val="000000">
                    <a:alpha val="2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1371600"/>
            <a:ext cx="8064500" cy="1368425"/>
          </a:xfrm>
          <a:prstGeom prst="rect">
            <a:avLst/>
          </a:prstGeom>
          <a:solidFill>
            <a:schemeClr val="bg1">
              <a:lumMod val="50000"/>
              <a:alpha val="60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1002">
            <a:schemeClr val="dk2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0" name="WordArt 4"/>
          <p:cNvSpPr>
            <a:spLocks noChangeArrowheads="1" noChangeShapeType="1" noTextEdit="1"/>
          </p:cNvSpPr>
          <p:nvPr/>
        </p:nvSpPr>
        <p:spPr bwMode="auto">
          <a:xfrm>
            <a:off x="7019925" y="1863725"/>
            <a:ext cx="13144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24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منطقه بستري</a:t>
            </a:r>
            <a:endParaRPr lang="en-US" sz="2400" kern="1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1271" name="Oval 5"/>
          <p:cNvSpPr>
            <a:spLocks noChangeArrowheads="1"/>
          </p:cNvSpPr>
          <p:nvPr/>
        </p:nvSpPr>
        <p:spPr bwMode="auto">
          <a:xfrm>
            <a:off x="3348038" y="1443038"/>
            <a:ext cx="1223962" cy="1223962"/>
          </a:xfrm>
          <a:prstGeom prst="ellipse">
            <a:avLst/>
          </a:prstGeom>
          <a:solidFill>
            <a:schemeClr val="lt1">
              <a:alpha val="20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2" name="Oval 6"/>
          <p:cNvSpPr>
            <a:spLocks noChangeArrowheads="1"/>
          </p:cNvSpPr>
          <p:nvPr/>
        </p:nvSpPr>
        <p:spPr bwMode="auto">
          <a:xfrm>
            <a:off x="1671638" y="1443038"/>
            <a:ext cx="1223962" cy="1223962"/>
          </a:xfrm>
          <a:prstGeom prst="ellipse">
            <a:avLst/>
          </a:prstGeom>
          <a:solidFill>
            <a:schemeClr val="lt1">
              <a:alpha val="20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11188" y="3048000"/>
            <a:ext cx="8064500" cy="1368425"/>
          </a:xfrm>
          <a:prstGeom prst="rect">
            <a:avLst/>
          </a:prstGeom>
          <a:solidFill>
            <a:srgbClr val="FF0000">
              <a:alpha val="13000"/>
            </a:srgb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611188" y="4797425"/>
            <a:ext cx="8064500" cy="13668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/>
        </p:nvSpPr>
        <p:spPr bwMode="auto">
          <a:xfrm>
            <a:off x="1674813" y="3122613"/>
            <a:ext cx="1220787" cy="1220787"/>
          </a:xfrm>
          <a:prstGeom prst="ellipse">
            <a:avLst/>
          </a:prstGeom>
          <a:solidFill>
            <a:schemeClr val="lt1">
              <a:alpha val="57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0" name="Oval 10"/>
          <p:cNvSpPr>
            <a:spLocks noChangeArrowheads="1"/>
          </p:cNvSpPr>
          <p:nvPr/>
        </p:nvSpPr>
        <p:spPr bwMode="auto">
          <a:xfrm>
            <a:off x="1524000" y="4868863"/>
            <a:ext cx="1296988" cy="1296987"/>
          </a:xfrm>
          <a:prstGeom prst="ellipse">
            <a:avLst/>
          </a:prstGeom>
          <a:solidFill>
            <a:schemeClr val="lt1">
              <a:alpha val="57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81" name="Oval 11"/>
          <p:cNvSpPr>
            <a:spLocks noChangeArrowheads="1"/>
          </p:cNvSpPr>
          <p:nvPr/>
        </p:nvSpPr>
        <p:spPr bwMode="auto">
          <a:xfrm>
            <a:off x="3352800" y="3109913"/>
            <a:ext cx="1220788" cy="1220787"/>
          </a:xfrm>
          <a:prstGeom prst="ellipse">
            <a:avLst/>
          </a:prstGeom>
          <a:solidFill>
            <a:schemeClr val="lt1">
              <a:alpha val="57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2" name="Oval 12"/>
          <p:cNvSpPr>
            <a:spLocks noChangeArrowheads="1"/>
          </p:cNvSpPr>
          <p:nvPr/>
        </p:nvSpPr>
        <p:spPr bwMode="auto">
          <a:xfrm>
            <a:off x="4876800" y="3048000"/>
            <a:ext cx="1273175" cy="1273175"/>
          </a:xfrm>
          <a:prstGeom prst="ellipse">
            <a:avLst/>
          </a:prstGeom>
          <a:solidFill>
            <a:schemeClr val="lt1">
              <a:alpha val="57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83" name="WordArt 13"/>
          <p:cNvSpPr>
            <a:spLocks noChangeArrowheads="1" noChangeShapeType="1" noTextEdit="1"/>
          </p:cNvSpPr>
          <p:nvPr/>
        </p:nvSpPr>
        <p:spPr bwMode="auto">
          <a:xfrm>
            <a:off x="6948488" y="3429000"/>
            <a:ext cx="1352550" cy="371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B Homa" pitchFamily="2" charset="-78"/>
              </a:rPr>
              <a:t>منطقه</a:t>
            </a: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Arial"/>
              </a:rPr>
              <a:t> </a:t>
            </a: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B Homa" pitchFamily="2" charset="-78"/>
              </a:rPr>
              <a:t>مشترك</a:t>
            </a:r>
            <a:endParaRPr lang="en-US" sz="24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"/>
              <a:cs typeface="B Homa" pitchFamily="2" charset="-78"/>
            </a:endParaRPr>
          </a:p>
        </p:txBody>
      </p:sp>
      <p:sp>
        <p:nvSpPr>
          <p:cNvPr id="11284" name="WordArt 14"/>
          <p:cNvSpPr>
            <a:spLocks noChangeArrowheads="1" noChangeShapeType="1" noTextEdit="1"/>
          </p:cNvSpPr>
          <p:nvPr/>
        </p:nvSpPr>
        <p:spPr bwMode="auto">
          <a:xfrm>
            <a:off x="6643687" y="5257800"/>
            <a:ext cx="1814513" cy="3460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B Homa" pitchFamily="2" charset="-78"/>
              </a:rPr>
              <a:t>منطقه</a:t>
            </a: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B Homa" pitchFamily="2" charset="-78"/>
              </a:rPr>
              <a:t>درمان</a:t>
            </a: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a-IR" sz="2400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B Homa" pitchFamily="2" charset="-78"/>
              </a:rPr>
              <a:t>سرپايي</a:t>
            </a:r>
            <a:endParaRPr lang="en-US" sz="2400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"/>
              <a:cs typeface="B Homa" pitchFamily="2" charset="-78"/>
            </a:endParaRPr>
          </a:p>
        </p:txBody>
      </p:sp>
      <p:sp>
        <p:nvSpPr>
          <p:cNvPr id="11285" name="WordArt 15"/>
          <p:cNvSpPr>
            <a:spLocks noChangeArrowheads="1" noChangeShapeType="1" noTextEdit="1"/>
          </p:cNvSpPr>
          <p:nvPr/>
        </p:nvSpPr>
        <p:spPr bwMode="auto">
          <a:xfrm>
            <a:off x="3492500" y="1947863"/>
            <a:ext cx="981075" cy="247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بخشهاي بستري</a:t>
            </a:r>
            <a:endParaRPr lang="en-US" sz="800" kern="10">
              <a:ln w="9525">
                <a:solidFill>
                  <a:srgbClr val="FF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1286" name="WordArt 16"/>
          <p:cNvSpPr>
            <a:spLocks noChangeArrowheads="1" noChangeShapeType="1" noTextEdit="1"/>
          </p:cNvSpPr>
          <p:nvPr/>
        </p:nvSpPr>
        <p:spPr bwMode="auto">
          <a:xfrm>
            <a:off x="1863725" y="1724025"/>
            <a:ext cx="809625" cy="6746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اعمال جراحي </a:t>
            </a:r>
          </a:p>
          <a:p>
            <a:pPr algn="ctr" rtl="1"/>
            <a:r>
              <a:rPr lang="fa-IR" sz="8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و زايمان</a:t>
            </a:r>
            <a:endParaRPr lang="en-US" sz="800" kern="10">
              <a:ln w="9525">
                <a:solidFill>
                  <a:srgbClr val="FF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1287" name="WordArt 17"/>
          <p:cNvSpPr>
            <a:spLocks noChangeArrowheads="1" noChangeShapeType="1" noTextEdit="1"/>
          </p:cNvSpPr>
          <p:nvPr/>
        </p:nvSpPr>
        <p:spPr bwMode="auto">
          <a:xfrm>
            <a:off x="5105400" y="3492500"/>
            <a:ext cx="865188" cy="320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آزمايشگاه</a:t>
            </a:r>
            <a:endParaRPr lang="en-US" sz="8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288" name="WordArt 18"/>
          <p:cNvSpPr>
            <a:spLocks noChangeArrowheads="1" noChangeShapeType="1" noTextEdit="1"/>
          </p:cNvSpPr>
          <p:nvPr/>
        </p:nvSpPr>
        <p:spPr bwMode="auto">
          <a:xfrm>
            <a:off x="3479800" y="3492500"/>
            <a:ext cx="863600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فيزيوتراپي</a:t>
            </a:r>
            <a:endParaRPr lang="en-US" sz="8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289" name="WordArt 19"/>
          <p:cNvSpPr>
            <a:spLocks noChangeArrowheads="1" noChangeShapeType="1" noTextEdit="1"/>
          </p:cNvSpPr>
          <p:nvPr/>
        </p:nvSpPr>
        <p:spPr bwMode="auto">
          <a:xfrm>
            <a:off x="1863725" y="3492500"/>
            <a:ext cx="747713" cy="392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 dirty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راديولوژي</a:t>
            </a:r>
            <a:endParaRPr lang="en-US" sz="800" kern="10" dirty="0">
              <a:ln w="9525">
                <a:solidFill>
                  <a:srgbClr val="FFFFFF"/>
                </a:solidFill>
                <a:round/>
                <a:headEnd/>
                <a:tailEnd/>
              </a:ln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290" name="WordArt 20"/>
          <p:cNvSpPr>
            <a:spLocks noChangeArrowheads="1" noChangeShapeType="1" noTextEdit="1"/>
          </p:cNvSpPr>
          <p:nvPr/>
        </p:nvSpPr>
        <p:spPr bwMode="auto">
          <a:xfrm>
            <a:off x="1812925" y="5229225"/>
            <a:ext cx="720725" cy="463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اورژانس</a:t>
            </a:r>
            <a:endParaRPr lang="en-US" sz="800" kern="10">
              <a:ln w="9525">
                <a:solidFill>
                  <a:srgbClr val="FF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1291" name="Oval 21"/>
          <p:cNvSpPr>
            <a:spLocks noChangeArrowheads="1"/>
          </p:cNvSpPr>
          <p:nvPr/>
        </p:nvSpPr>
        <p:spPr bwMode="auto">
          <a:xfrm>
            <a:off x="4875213" y="4868863"/>
            <a:ext cx="1296987" cy="1296987"/>
          </a:xfrm>
          <a:prstGeom prst="ellipse">
            <a:avLst/>
          </a:prstGeom>
          <a:solidFill>
            <a:schemeClr val="lt1">
              <a:alpha val="57000"/>
            </a:schemeClr>
          </a:solidFill>
          <a:ln w="15875">
            <a:solidFill>
              <a:srgbClr val="002060"/>
            </a:solidFill>
            <a:headEnd/>
            <a:tailEnd/>
          </a:ln>
          <a:effectLst>
            <a:outerShdw dist="50800" dir="5400000" sx="1000" sy="1000" algn="ctr" rotWithShape="0">
              <a:srgbClr val="000000"/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92" name="WordArt 22"/>
          <p:cNvSpPr>
            <a:spLocks noChangeArrowheads="1" noChangeShapeType="1" noTextEdit="1"/>
          </p:cNvSpPr>
          <p:nvPr/>
        </p:nvSpPr>
        <p:spPr bwMode="auto">
          <a:xfrm>
            <a:off x="5162550" y="5373688"/>
            <a:ext cx="687388" cy="3190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1"/>
            <a:r>
              <a:rPr lang="fa-IR" sz="800" kern="1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latin typeface="Arial"/>
                <a:cs typeface="Arial"/>
              </a:rPr>
              <a:t>درمانگاه</a:t>
            </a:r>
            <a:endParaRPr lang="en-US" sz="800" kern="10">
              <a:ln w="9525">
                <a:solidFill>
                  <a:srgbClr val="FFFFFF"/>
                </a:solidFill>
                <a:round/>
                <a:headEnd/>
                <a:tailEnd/>
              </a:ln>
              <a:latin typeface="Arial"/>
              <a:cs typeface="Arial"/>
            </a:endParaRPr>
          </a:p>
        </p:txBody>
      </p:sp>
      <p:sp>
        <p:nvSpPr>
          <p:cNvPr id="11293" name="AutoShape 23"/>
          <p:cNvSpPr>
            <a:spLocks noChangeArrowheads="1"/>
          </p:cNvSpPr>
          <p:nvPr/>
        </p:nvSpPr>
        <p:spPr bwMode="auto">
          <a:xfrm>
            <a:off x="2895600" y="1951038"/>
            <a:ext cx="452438" cy="258762"/>
          </a:xfrm>
          <a:prstGeom prst="leftRightArrow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sx="1000" sy="1000" algn="ctr" rotWithShape="0">
              <a:srgbClr val="000000">
                <a:alpha val="43137"/>
              </a:srgbClr>
            </a:outerShdw>
          </a:effec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95" name="AutoShape 25"/>
          <p:cNvSpPr>
            <a:spLocks noChangeArrowheads="1"/>
          </p:cNvSpPr>
          <p:nvPr/>
        </p:nvSpPr>
        <p:spPr bwMode="auto">
          <a:xfrm>
            <a:off x="2168525" y="2667000"/>
            <a:ext cx="228600" cy="401638"/>
          </a:xfrm>
          <a:prstGeom prst="upDownArrow">
            <a:avLst>
              <a:gd name="adj1" fmla="val 50000"/>
              <a:gd name="adj2" fmla="val 23382"/>
            </a:avLst>
          </a:prstGeom>
          <a:solidFill>
            <a:srgbClr val="7030A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AutoShape 28"/>
          <p:cNvSpPr>
            <a:spLocks noChangeArrowheads="1"/>
          </p:cNvSpPr>
          <p:nvPr/>
        </p:nvSpPr>
        <p:spPr bwMode="auto">
          <a:xfrm>
            <a:off x="2819400" y="5373688"/>
            <a:ext cx="2057400" cy="287337"/>
          </a:xfrm>
          <a:prstGeom prst="leftRightArrow">
            <a:avLst>
              <a:gd name="adj1" fmla="val 50000"/>
              <a:gd name="adj2" fmla="val 10021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a-IR">
              <a:latin typeface="Constantia" pitchFamily="18" charset="0"/>
            </a:endParaRPr>
          </a:p>
        </p:txBody>
      </p:sp>
      <p:sp>
        <p:nvSpPr>
          <p:cNvPr id="11296" name="Line 31"/>
          <p:cNvSpPr>
            <a:spLocks noChangeShapeType="1"/>
          </p:cNvSpPr>
          <p:nvPr/>
        </p:nvSpPr>
        <p:spPr bwMode="auto">
          <a:xfrm flipH="1">
            <a:off x="6443663" y="2133600"/>
            <a:ext cx="46037" cy="3382963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7" name="Line 32"/>
          <p:cNvSpPr>
            <a:spLocks noChangeShapeType="1"/>
          </p:cNvSpPr>
          <p:nvPr/>
        </p:nvSpPr>
        <p:spPr bwMode="auto">
          <a:xfrm flipH="1" flipV="1">
            <a:off x="6172200" y="5486400"/>
            <a:ext cx="271463" cy="30163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8" name="Line 33"/>
          <p:cNvSpPr>
            <a:spLocks noChangeShapeType="1"/>
          </p:cNvSpPr>
          <p:nvPr/>
        </p:nvSpPr>
        <p:spPr bwMode="auto">
          <a:xfrm flipH="1">
            <a:off x="4572000" y="2090738"/>
            <a:ext cx="1871663" cy="0"/>
          </a:xfrm>
          <a:prstGeom prst="line">
            <a:avLst/>
          </a:prstGeom>
          <a:noFill/>
          <a:ln w="38100">
            <a:solidFill>
              <a:srgbClr val="FF33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AutoShape 25"/>
          <p:cNvSpPr>
            <a:spLocks noChangeArrowheads="1"/>
          </p:cNvSpPr>
          <p:nvPr/>
        </p:nvSpPr>
        <p:spPr bwMode="auto">
          <a:xfrm>
            <a:off x="3810000" y="2667000"/>
            <a:ext cx="228600" cy="401638"/>
          </a:xfrm>
          <a:prstGeom prst="upDownArrow">
            <a:avLst>
              <a:gd name="adj1" fmla="val 50000"/>
              <a:gd name="adj2" fmla="val 23382"/>
            </a:avLst>
          </a:prstGeom>
          <a:solidFill>
            <a:srgbClr val="7030A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2" name="Line 39"/>
          <p:cNvSpPr>
            <a:spLocks noChangeShapeType="1"/>
          </p:cNvSpPr>
          <p:nvPr/>
        </p:nvSpPr>
        <p:spPr bwMode="auto">
          <a:xfrm flipH="1">
            <a:off x="2743200" y="4038600"/>
            <a:ext cx="2209800" cy="11430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Line 51"/>
          <p:cNvSpPr>
            <a:spLocks noChangeShapeType="1"/>
          </p:cNvSpPr>
          <p:nvPr/>
        </p:nvSpPr>
        <p:spPr bwMode="auto">
          <a:xfrm flipH="1">
            <a:off x="1066800" y="1573213"/>
            <a:ext cx="6096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Line 52"/>
          <p:cNvSpPr>
            <a:spLocks noChangeShapeType="1"/>
          </p:cNvSpPr>
          <p:nvPr/>
        </p:nvSpPr>
        <p:spPr bwMode="auto">
          <a:xfrm>
            <a:off x="835025" y="1816100"/>
            <a:ext cx="0" cy="35941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Line 53"/>
          <p:cNvSpPr>
            <a:spLocks noChangeShapeType="1"/>
          </p:cNvSpPr>
          <p:nvPr/>
        </p:nvSpPr>
        <p:spPr bwMode="auto">
          <a:xfrm>
            <a:off x="1066800" y="5181600"/>
            <a:ext cx="45720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024450" y="3810000"/>
            <a:ext cx="106792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a-IR" sz="2000" b="1" kern="10" dirty="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latin typeface="Arial"/>
                <a:cs typeface="B Homa" pitchFamily="2" charset="-78"/>
              </a:rPr>
              <a:t>(تشخیص)</a:t>
            </a:r>
            <a:endParaRPr lang="en-US" sz="2000" b="1" kern="10" dirty="0">
              <a:ln w="9525">
                <a:solidFill>
                  <a:schemeClr val="bg1"/>
                </a:solidFill>
                <a:round/>
                <a:headEnd/>
                <a:tailEnd/>
              </a:ln>
              <a:latin typeface="Arial"/>
              <a:cs typeface="B Homa" pitchFamily="2" charset="-78"/>
            </a:endParaRPr>
          </a:p>
        </p:txBody>
      </p:sp>
      <p:sp>
        <p:nvSpPr>
          <p:cNvPr id="49" name="AutoShape 25"/>
          <p:cNvSpPr>
            <a:spLocks noChangeArrowheads="1"/>
          </p:cNvSpPr>
          <p:nvPr/>
        </p:nvSpPr>
        <p:spPr bwMode="auto">
          <a:xfrm>
            <a:off x="5410200" y="4343400"/>
            <a:ext cx="228600" cy="512763"/>
          </a:xfrm>
          <a:prstGeom prst="upDownArrow">
            <a:avLst>
              <a:gd name="adj1" fmla="val 50000"/>
              <a:gd name="adj2" fmla="val 23382"/>
            </a:avLst>
          </a:prstGeom>
          <a:solidFill>
            <a:srgbClr val="7030A0"/>
          </a:solidFill>
          <a:ln w="9525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15941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 bwMode="auto">
          <a:xfrm>
            <a:off x="1475656" y="204355"/>
            <a:ext cx="6624736" cy="1368152"/>
          </a:xfrm>
          <a:prstGeom prst="ribbon2">
            <a:avLst/>
          </a:prstGeom>
          <a:ln/>
          <a:effectLst>
            <a:reflection blurRad="6350" stA="52000" endA="300" endPos="35000" dir="5400000" sy="-100000" algn="bl" rotWithShape="0"/>
          </a:effectLst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fa-IR" sz="1800" b="1" dirty="0">
                <a:cs typeface="B Nazanin" pitchFamily="2" charset="-78"/>
              </a:rPr>
              <a:t>طراحی بخش </a:t>
            </a:r>
            <a:r>
              <a:rPr lang="fa-IR" sz="1800" b="1" dirty="0" smtClean="0">
                <a:cs typeface="B Nazanin" pitchFamily="2" charset="-78"/>
              </a:rPr>
              <a:t>رادیولوژی</a:t>
            </a:r>
            <a:r>
              <a:rPr lang="fa-IR" sz="1800" b="1" dirty="0">
                <a:solidFill>
                  <a:schemeClr val="accent3"/>
                </a:solidFill>
                <a:latin typeface="Arial" panose="020B0604020202020204" pitchFamily="34" charset="0"/>
                <a:cs typeface="B Nazanin" pitchFamily="2" charset="-78"/>
              </a:rPr>
              <a:t> </a:t>
            </a:r>
            <a:r>
              <a:rPr lang="fa-IR" sz="1800" b="1" dirty="0" smtClean="0">
                <a:solidFill>
                  <a:schemeClr val="accent3"/>
                </a:solidFill>
                <a:latin typeface="Arial" panose="020B0604020202020204" pitchFamily="34" charset="0"/>
                <a:cs typeface="B Nazanin" pitchFamily="2" charset="-78"/>
              </a:rPr>
              <a:t>بیمارستان</a:t>
            </a:r>
            <a:endParaRPr lang="en-US" sz="1800" b="1" dirty="0" smtClean="0">
              <a:cs typeface="B Nazanin" pitchFamily="2" charset="-78"/>
            </a:endParaRPr>
          </a:p>
        </p:txBody>
      </p:sp>
      <p:pic>
        <p:nvPicPr>
          <p:cNvPr id="8194" name="Picture 2" descr="Image result for â«Ø¨Ø®Ø´ Ø±Ø§Ø¯ÛÙÙÙÚÛâ¬â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16831"/>
            <a:ext cx="8568952" cy="4709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949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a-IR" altLang="fa-IR" sz="4000" smtClean="0"/>
              <a:t/>
            </a:r>
            <a:br>
              <a:rPr lang="fa-IR" altLang="fa-IR" sz="4000" smtClean="0"/>
            </a:br>
            <a:endParaRPr lang="en-US" altLang="fa-IR" sz="400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556792"/>
            <a:ext cx="8568952" cy="4869160"/>
          </a:xfrm>
        </p:spPr>
        <p:txBody>
          <a:bodyPr/>
          <a:lstStyle/>
          <a:p>
            <a:pPr algn="just" rtl="1" eaLnBrk="1" hangingPunct="1"/>
            <a:r>
              <a:rPr lang="fa-IR" altLang="fa-IR" sz="2400" dirty="0" smtClean="0">
                <a:cs typeface="B Nazanin" pitchFamily="2" charset="-78"/>
              </a:rPr>
              <a:t>کابین رختکن برای هر اتاق عکسبرداری باید دو عدد باشد و در مرز اتاق  عکسبرداری و کریدور قرار داشته باشد</a:t>
            </a:r>
          </a:p>
          <a:p>
            <a:pPr algn="just" rtl="1" eaLnBrk="1" hangingPunct="1"/>
            <a:r>
              <a:rPr lang="fa-IR" altLang="fa-IR" sz="2400" dirty="0" smtClean="0">
                <a:cs typeface="B Nazanin" pitchFamily="2" charset="-78"/>
              </a:rPr>
              <a:t>بین هر دو اتاق عکسبرداری محل اتصال تاریکخانه 1* آشپزخانه باریم 2*و محل توقف کوتاه بیماربا توالت3*پیش بینی شود تا از سرویس های فوق حداکثر استفاده انجام گیرد</a:t>
            </a:r>
          </a:p>
          <a:p>
            <a:pPr algn="just" rtl="1" eaLnBrk="1" hangingPunct="1"/>
            <a:r>
              <a:rPr lang="fa-IR" altLang="fa-IR" sz="2400" dirty="0" smtClean="0">
                <a:cs typeface="B Nazanin" pitchFamily="2" charset="-78"/>
              </a:rPr>
              <a:t>بخش رادیو لوژی باید با بخش های آندوسکوپی 4*برای ارولوژی و آزمایشگاه فیز یولوژی ارتباط داشته باشد</a:t>
            </a:r>
          </a:p>
          <a:p>
            <a:pPr algn="just" rtl="1" eaLnBrk="1" hangingPunct="1"/>
            <a:r>
              <a:rPr lang="fa-IR" altLang="fa-IR" sz="2400" dirty="0" smtClean="0">
                <a:cs typeface="B Nazanin" pitchFamily="2" charset="-78"/>
              </a:rPr>
              <a:t>هر اتاق رادیو لوژی و قسمتهای الحاقی آن به حدود 70متر باید مساحت داشته باشد هر اتاق رادیو لوژی به تنهایی جهت نصب </a:t>
            </a:r>
          </a:p>
          <a:p>
            <a:pPr algn="just" rtl="1" eaLnBrk="1" hangingPunct="1"/>
            <a:r>
              <a:rPr lang="fa-IR" altLang="fa-IR" sz="2400" dirty="0" smtClean="0">
                <a:cs typeface="B Nazanin" pitchFamily="2" charset="-78"/>
              </a:rPr>
              <a:t>دستگاهها حدود 24 متر مساحت را در برمی گیرد تعداد اتاق ها رادیولوژی در بیمارستان های</a:t>
            </a:r>
            <a:endParaRPr lang="en-US" altLang="fa-IR" sz="2400" dirty="0" smtClean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4173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484784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 eaLnBrk="1" hangingPunct="1"/>
            <a:r>
              <a:rPr lang="fa-IR" altLang="fa-IR" dirty="0" smtClean="0">
                <a:cs typeface="B Nazanin" pitchFamily="2" charset="-78"/>
              </a:rPr>
              <a:t>دیوارها </a:t>
            </a:r>
            <a:r>
              <a:rPr lang="fa-IR" altLang="fa-IR" dirty="0">
                <a:cs typeface="B Nazanin" pitchFamily="2" charset="-78"/>
              </a:rPr>
              <a:t>و سقف اتاق رادیو لوژی باید توسط ورقهای سربی یا بتن پوشیده شود قطر ورق سرب و ضخامت بتن بستگی به فاصله ولتاژوعوامل دیگر </a:t>
            </a:r>
            <a:r>
              <a:rPr lang="fa-IR" altLang="fa-IR" dirty="0" smtClean="0">
                <a:cs typeface="B Nazanin" pitchFamily="2" charset="-78"/>
              </a:rPr>
              <a:t>دارد.</a:t>
            </a:r>
          </a:p>
          <a:p>
            <a:pPr algn="just" rtl="1" eaLnBrk="1" hangingPunct="1"/>
            <a:endParaRPr lang="fa-IR" altLang="fa-IR" dirty="0">
              <a:cs typeface="B Nazanin" pitchFamily="2" charset="-78"/>
            </a:endParaRPr>
          </a:p>
          <a:p>
            <a:pPr algn="just" rtl="1" eaLnBrk="1" hangingPunct="1"/>
            <a:r>
              <a:rPr lang="fa-IR" altLang="fa-IR" dirty="0">
                <a:cs typeface="B Nazanin" pitchFamily="2" charset="-78"/>
              </a:rPr>
              <a:t>در سال به ازا هر تخت در بیمارستان حدود 50 آزمایشگاه با اشعه ایکس انجام می گیرد </a:t>
            </a:r>
            <a:r>
              <a:rPr lang="fa-IR" altLang="fa-IR" dirty="0" smtClean="0">
                <a:cs typeface="B Nazanin" pitchFamily="2" charset="-78"/>
              </a:rPr>
              <a:t>.</a:t>
            </a:r>
            <a:endParaRPr lang="en-US" altLang="fa-IR" dirty="0">
              <a:cs typeface="B Nazanin" pitchFamily="2" charset="-78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50739396"/>
              </p:ext>
            </p:extLst>
          </p:nvPr>
        </p:nvGraphicFramePr>
        <p:xfrm>
          <a:off x="1524000" y="3212976"/>
          <a:ext cx="6576392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612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146" y="1340768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SA" b="1" dirty="0">
                <a:solidFill>
                  <a:srgbClr val="00B050"/>
                </a:solidFill>
                <a:cs typeface="B Nazanin" pitchFamily="2" charset="-78"/>
              </a:rPr>
              <a:t>ب: فضاهای پشتیبانی:</a:t>
            </a:r>
            <a:endParaRPr lang="ar-SA" dirty="0">
              <a:solidFill>
                <a:srgbClr val="00B050"/>
              </a:solidFill>
              <a:cs typeface="B Nazanin" pitchFamily="2" charset="-78"/>
            </a:endParaRPr>
          </a:p>
          <a:p>
            <a:pPr algn="r" rtl="1"/>
            <a:r>
              <a:rPr lang="ar-SA" dirty="0">
                <a:cs typeface="B Nazanin" pitchFamily="2" charset="-78"/>
              </a:rPr>
              <a:t>·         تعویض لباس پرسنل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سرویسهای کارکنان (شامل سرویس و حمام و توالت مردانه و زنانه)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استراحت شیفت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محل استقرار سوپروایزر بخش (برای بیمارستانهای بزرگ)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آبدارخانه پرسنل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ملحفه و کارتمیز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جمع آوری کارکثیف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انبار لوازم و تجهیزات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انبار لوازم مصرفی</a:t>
            </a:r>
          </a:p>
          <a:p>
            <a:pPr algn="r" rtl="1"/>
            <a:r>
              <a:rPr lang="ar-SA" dirty="0">
                <a:cs typeface="B Nazanin" pitchFamily="2" charset="-78"/>
              </a:rPr>
              <a:t>·         فضای استقرار تجهیزات پرتابل (ترالی کد – رادیولوژی سیار)</a:t>
            </a:r>
          </a:p>
        </p:txBody>
      </p:sp>
    </p:spTree>
    <p:extLst>
      <p:ext uri="{BB962C8B-B14F-4D97-AF65-F5344CB8AC3E}">
        <p14:creationId xmlns:p14="http://schemas.microsoft.com/office/powerpoint/2010/main" val="2949921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4146" y="162880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b="1" dirty="0">
                <a:solidFill>
                  <a:srgbClr val="00B050"/>
                </a:solidFill>
                <a:cs typeface="B Nazanin" pitchFamily="2" charset="-78"/>
              </a:rPr>
              <a:t>ج : فضاهای عملکردی :</a:t>
            </a:r>
            <a:endParaRPr lang="ar-SA" dirty="0">
              <a:solidFill>
                <a:srgbClr val="00B050"/>
              </a:solidFill>
              <a:cs typeface="B Nazanin" pitchFamily="2" charset="-78"/>
            </a:endParaRPr>
          </a:p>
          <a:p>
            <a:pPr algn="just" rtl="1"/>
            <a:r>
              <a:rPr lang="ar-SA" dirty="0">
                <a:cs typeface="B Nazanin" pitchFamily="2" charset="-78"/>
              </a:rPr>
              <a:t>این فضاها اختصاصات عملکردی خاص هر یک از دستگاههای تصویربرداری را شامل میشوند .البته لازم به توضیح است که چون سه متغیر (مشخصات و مارک دستگاهها + توسعه منطقه ای هر بیمارستان +ابلاغ سرانه های سالیانه) به طور مداوم در حال دگرگونی بوده و هرگز نبایستی ثابت فرض شود </a:t>
            </a:r>
            <a:r>
              <a:rPr lang="fa-IR" dirty="0" smtClean="0">
                <a:cs typeface="B Nazanin" pitchFamily="2" charset="-78"/>
              </a:rPr>
              <a:t>.</a:t>
            </a:r>
            <a:endParaRPr lang="ar-SA" dirty="0">
              <a:cs typeface="B Nazanin" pitchFamily="2" charset="-78"/>
            </a:endParaRPr>
          </a:p>
        </p:txBody>
      </p:sp>
      <p:pic>
        <p:nvPicPr>
          <p:cNvPr id="1026" name="Picture 2" descr="Image result for â«Ø¨Ø®Ø´ Ø±Ø§Ø¯ÛÙÙÙÚÛâ¬â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54607"/>
            <a:ext cx="5143500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1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64288" y="1196752"/>
            <a:ext cx="1739579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اطاق مموگرافي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06819" y="5027984"/>
            <a:ext cx="2097048" cy="461665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fa-IR" dirty="0">
                <a:solidFill>
                  <a:srgbClr val="FFFF00"/>
                </a:solidFill>
              </a:rPr>
              <a:t>تراكم سنج استخوان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6413" y="1844824"/>
            <a:ext cx="7127454" cy="273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33256"/>
            <a:ext cx="5844035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8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3" descr="Drawing2-Mod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8" t="3333" r="11778" b="26666"/>
          <a:stretch>
            <a:fillRect/>
          </a:stretch>
        </p:blipFill>
        <p:spPr bwMode="auto">
          <a:xfrm>
            <a:off x="914400" y="1219200"/>
            <a:ext cx="7239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5486400" y="2057400"/>
            <a:ext cx="823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رادیولوژی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3886200" y="1524000"/>
            <a:ext cx="6048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آرشیو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3733800" y="2209800"/>
            <a:ext cx="903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ظهور فیلم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6" name="Rectangle 6"/>
          <p:cNvSpPr>
            <a:spLocks noChangeArrowheads="1"/>
          </p:cNvSpPr>
          <p:nvPr/>
        </p:nvSpPr>
        <p:spPr bwMode="auto">
          <a:xfrm>
            <a:off x="1828800" y="2133600"/>
            <a:ext cx="8239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رادیولوژی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2057400" y="4495800"/>
            <a:ext cx="587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انتظار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8" name="Rectangle 8"/>
          <p:cNvSpPr>
            <a:spLocks noChangeArrowheads="1"/>
          </p:cNvSpPr>
          <p:nvPr/>
        </p:nvSpPr>
        <p:spPr bwMode="auto">
          <a:xfrm>
            <a:off x="2362200" y="3276600"/>
            <a:ext cx="631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رختکن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09" name="Rectangle 9"/>
          <p:cNvSpPr>
            <a:spLocks noChangeArrowheads="1"/>
          </p:cNvSpPr>
          <p:nvPr/>
        </p:nvSpPr>
        <p:spPr bwMode="auto">
          <a:xfrm>
            <a:off x="1143000" y="3276600"/>
            <a:ext cx="7413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سرویس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10" name="Rectangle 10"/>
          <p:cNvSpPr>
            <a:spLocks noChangeArrowheads="1"/>
          </p:cNvSpPr>
          <p:nvPr/>
        </p:nvSpPr>
        <p:spPr bwMode="auto">
          <a:xfrm>
            <a:off x="7239000" y="3429000"/>
            <a:ext cx="800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رادیولوگ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3733800" y="3124200"/>
            <a:ext cx="9794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اتاق فرمان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102412" name="Rectangle 12"/>
          <p:cNvSpPr>
            <a:spLocks noChangeArrowheads="1"/>
          </p:cNvSpPr>
          <p:nvPr/>
        </p:nvSpPr>
        <p:spPr bwMode="auto">
          <a:xfrm>
            <a:off x="6400800" y="3276600"/>
            <a:ext cx="7413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سرویس</a:t>
            </a:r>
            <a:endParaRPr lang="en-US"/>
          </a:p>
        </p:txBody>
      </p:sp>
      <p:sp>
        <p:nvSpPr>
          <p:cNvPr id="102413" name="Rectangle 13"/>
          <p:cNvSpPr>
            <a:spLocks noChangeArrowheads="1"/>
          </p:cNvSpPr>
          <p:nvPr/>
        </p:nvSpPr>
        <p:spPr bwMode="auto">
          <a:xfrm>
            <a:off x="5181600" y="3352800"/>
            <a:ext cx="6318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>
                <a:solidFill>
                  <a:schemeClr val="bg1"/>
                </a:solidFill>
              </a:rPr>
              <a:t>رختکن</a:t>
            </a:r>
            <a:endParaRPr lang="en-US"/>
          </a:p>
        </p:txBody>
      </p:sp>
      <p:sp>
        <p:nvSpPr>
          <p:cNvPr id="16" name="Up Arrow 15"/>
          <p:cNvSpPr/>
          <p:nvPr/>
        </p:nvSpPr>
        <p:spPr>
          <a:xfrm>
            <a:off x="3450692" y="5334000"/>
            <a:ext cx="1545704" cy="1143000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a-IR" dirty="0">
                <a:solidFill>
                  <a:schemeClr val="bg1"/>
                </a:solidFill>
              </a:rPr>
              <a:t>ورود</a:t>
            </a:r>
            <a:endParaRPr lang="en-US" dirty="0"/>
          </a:p>
        </p:txBody>
      </p:sp>
      <p:sp>
        <p:nvSpPr>
          <p:cNvPr id="102415" name="TextBox 16"/>
          <p:cNvSpPr txBox="1">
            <a:spLocks noChangeArrowheads="1"/>
          </p:cNvSpPr>
          <p:nvPr/>
        </p:nvSpPr>
        <p:spPr bwMode="auto">
          <a:xfrm>
            <a:off x="7026965" y="228600"/>
            <a:ext cx="1676400" cy="461963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Homa" pitchFamily="2" charset="-78"/>
              </a:defRPr>
            </a:lvl9pPr>
          </a:lstStyle>
          <a:p>
            <a:pPr algn="ctr" eaLnBrk="1" hangingPunct="1"/>
            <a:r>
              <a:rPr lang="fa-IR" sz="2400" dirty="0" smtClean="0">
                <a:solidFill>
                  <a:srgbClr val="FFFF00"/>
                </a:solidFill>
              </a:rPr>
              <a:t>بخش های رادیولوژی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17" name="Rectangle 3"/>
          <p:cNvSpPr>
            <a:spLocks noChangeArrowheads="1"/>
          </p:cNvSpPr>
          <p:nvPr/>
        </p:nvSpPr>
        <p:spPr bwMode="auto">
          <a:xfrm>
            <a:off x="5422219" y="2209800"/>
            <a:ext cx="1257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رادیولوژی</a:t>
            </a:r>
            <a:endParaRPr lang="en-US" dirty="0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604281" y="2200068"/>
            <a:ext cx="12570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رادیولوژی</a:t>
            </a:r>
            <a:endParaRPr lang="en-US" dirty="0"/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3729314" y="1631305"/>
            <a:ext cx="7713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آرشیو</a:t>
            </a:r>
            <a:endParaRPr lang="en-US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609089" y="2323595"/>
            <a:ext cx="101181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sz="2000" dirty="0"/>
              <a:t>ظهور فیلم</a:t>
            </a:r>
            <a:endParaRPr lang="en-US" sz="2000" dirty="0"/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1059926" y="3352800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سرویس</a:t>
            </a:r>
            <a:endParaRPr lang="en-US" dirty="0"/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6050756" y="3293269"/>
            <a:ext cx="1085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a-IR" dirty="0"/>
              <a:t>سرویس</a:t>
            </a:r>
            <a:endParaRPr lang="en-US" dirty="0"/>
          </a:p>
        </p:txBody>
      </p:sp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5050114" y="3414563"/>
            <a:ext cx="894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رختکن</a:t>
            </a:r>
            <a:endParaRPr lang="en-US" dirty="0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2326792" y="3372678"/>
            <a:ext cx="8947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رختکن</a:t>
            </a:r>
            <a:endParaRPr lang="en-US" dirty="0"/>
          </a:p>
        </p:txBody>
      </p:sp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3595061" y="3293269"/>
            <a:ext cx="12458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 smtClean="0"/>
              <a:t>اتاق فرمان</a:t>
            </a:r>
            <a:endParaRPr lang="en-US" dirty="0"/>
          </a:p>
        </p:txBody>
      </p:sp>
      <p:sp>
        <p:nvSpPr>
          <p:cNvPr id="26" name="Rectangle 7"/>
          <p:cNvSpPr>
            <a:spLocks noChangeArrowheads="1"/>
          </p:cNvSpPr>
          <p:nvPr/>
        </p:nvSpPr>
        <p:spPr bwMode="auto">
          <a:xfrm>
            <a:off x="2103378" y="4648200"/>
            <a:ext cx="8002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dirty="0"/>
              <a:t>انتظار</a:t>
            </a:r>
            <a:endParaRPr lang="en-US" dirty="0"/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7141959" y="3834343"/>
            <a:ext cx="99418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fa-IR" sz="2000" dirty="0"/>
              <a:t>رادیولوگ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81829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 bwMode="auto">
          <a:xfrm>
            <a:off x="1259632" y="2852936"/>
            <a:ext cx="6984776" cy="1692768"/>
          </a:xfrm>
          <a:prstGeom prst="ribbon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a-IR" dirty="0">
                <a:solidFill>
                  <a:srgbClr val="FFFF00"/>
                </a:solidFill>
              </a:rPr>
              <a:t>بررسی بخش فیزیوتراپی و رادیولوژی بیمارستان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26717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 bwMode="auto">
          <a:xfrm>
            <a:off x="1907704" y="2178968"/>
            <a:ext cx="5472608" cy="2088232"/>
          </a:xfrm>
          <a:prstGeom prst="ellipseRibbon">
            <a:avLst/>
          </a:prstGeom>
          <a:solidFill>
            <a:srgbClr val="00B050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cs typeface="B Nazanin" pitchFamily="2" charset="-78"/>
              </a:rPr>
              <a:t>پایان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B Nazanin" pitchFamily="2" charset="-78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62005" y="4725144"/>
            <a:ext cx="81375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dirty="0"/>
              <a:t>کانال تلگرامی </a:t>
            </a:r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fa-IR" dirty="0" smtClean="0"/>
              <a:t>بانک پاورپوینت </a:t>
            </a:r>
            <a:r>
              <a:rPr lang="fa-IR" dirty="0"/>
              <a:t>های مهندسی رشته عمران و معماری                                                                       </a:t>
            </a:r>
            <a:r>
              <a:rPr lang="en-US" dirty="0"/>
              <a:t>@</a:t>
            </a:r>
            <a:r>
              <a:rPr lang="en-US" dirty="0" err="1"/>
              <a:t>Bankpptmohandesi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10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96752"/>
            <a:ext cx="7772400" cy="704850"/>
          </a:xfrm>
        </p:spPr>
        <p:txBody>
          <a:bodyPr/>
          <a:lstStyle/>
          <a:p>
            <a:pPr algn="ctr"/>
            <a:r>
              <a:rPr lang="fa-IR" dirty="0" smtClean="0">
                <a:solidFill>
                  <a:srgbClr val="FF0000"/>
                </a:solidFill>
              </a:rPr>
              <a:t>فهرست مطالب</a:t>
            </a:r>
            <a:endParaRPr lang="fa-I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772400" cy="533400"/>
          </a:xfrm>
        </p:spPr>
        <p:txBody>
          <a:bodyPr/>
          <a:lstStyle/>
          <a:p>
            <a:pPr algn="ctr"/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>بخش اول: طراحی </a:t>
            </a:r>
            <a:r>
              <a:rPr lang="fa-IR" sz="2000" b="1" dirty="0">
                <a:solidFill>
                  <a:srgbClr val="7030A0"/>
                </a:solidFill>
                <a:cs typeface="B Nazanin" pitchFamily="2" charset="-78"/>
              </a:rPr>
              <a:t>بخش توانبخشی (</a:t>
            </a: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>فیزیوتراپی)</a:t>
            </a:r>
          </a:p>
          <a:p>
            <a:pPr algn="ctr"/>
            <a:r>
              <a:rPr lang="fa-IR" sz="2000" b="1" dirty="0" smtClean="0">
                <a:solidFill>
                  <a:schemeClr val="tx1"/>
                </a:solidFill>
                <a:cs typeface="B Nazanin" pitchFamily="2" charset="-78"/>
              </a:rPr>
              <a:t>کلیات</a:t>
            </a:r>
          </a:p>
          <a:p>
            <a:pPr algn="ctr"/>
            <a:r>
              <a:rPr lang="ar-SA" sz="2000" b="1" dirty="0">
                <a:solidFill>
                  <a:schemeClr val="tx1"/>
                </a:solidFill>
                <a:cs typeface="B Nazanin" pitchFamily="2" charset="-78"/>
              </a:rPr>
              <a:t>نکات موثر در تعیین محل فیزیوتراپی در یک </a:t>
            </a:r>
            <a:r>
              <a:rPr lang="ar-SA" sz="2000" b="1" dirty="0" smtClean="0">
                <a:solidFill>
                  <a:schemeClr val="tx1"/>
                </a:solidFill>
                <a:cs typeface="B Nazanin" pitchFamily="2" charset="-78"/>
              </a:rPr>
              <a:t>بیمارستان</a:t>
            </a:r>
            <a:endParaRPr lang="fa-IR" sz="20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  <a:p>
            <a:pPr algn="ctr"/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زمینه های فعالیت فیزیوتراپی</a:t>
            </a:r>
            <a:endParaRPr lang="fa-IR" sz="20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  <a:p>
            <a:pPr algn="ctr"/>
            <a:r>
              <a:rPr lang="ar-SA" sz="2000" b="1" dirty="0">
                <a:solidFill>
                  <a:schemeClr val="tx1"/>
                </a:solidFill>
                <a:cs typeface="B Nazanin" pitchFamily="2" charset="-78"/>
              </a:rPr>
              <a:t>انواع فضاها در داخل بخش فیزیوتراپی بیمارستان</a:t>
            </a:r>
            <a:endParaRPr lang="fa-IR" sz="20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  <a:p>
            <a:pPr algn="ctr"/>
            <a:r>
              <a:rPr lang="fa-IR" sz="2000" b="1" dirty="0">
                <a:solidFill>
                  <a:schemeClr val="tx1"/>
                </a:solidFill>
                <a:cs typeface="B Nazanin" pitchFamily="2" charset="-78"/>
              </a:rPr>
              <a:t>استانداردهای کمی فضاهای فیزیکی(مترمربع)</a:t>
            </a:r>
            <a:endParaRPr lang="fa-IR" sz="20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  <a:p>
            <a:pPr algn="ctr"/>
            <a:r>
              <a:rPr lang="ar-SA" sz="2000" b="1" dirty="0" smtClean="0">
                <a:solidFill>
                  <a:schemeClr val="tx1"/>
                </a:solidFill>
                <a:cs typeface="B Nazanin" pitchFamily="2" charset="-78"/>
              </a:rPr>
              <a:t>نکات </a:t>
            </a:r>
            <a:r>
              <a:rPr lang="ar-SA" sz="2000" b="1" dirty="0">
                <a:solidFill>
                  <a:schemeClr val="tx1"/>
                </a:solidFill>
                <a:cs typeface="B Nazanin" pitchFamily="2" charset="-78"/>
              </a:rPr>
              <a:t>موثر در چینش فضاهای داخلی فیزیوتراپی</a:t>
            </a:r>
            <a:endParaRPr lang="fa-IR" sz="2000" b="1" dirty="0">
              <a:solidFill>
                <a:schemeClr val="tx1"/>
              </a:solidFill>
              <a:latin typeface="Arial" panose="020B0604020202020204" pitchFamily="34" charset="0"/>
              <a:cs typeface="B Nazanin" pitchFamily="2" charset="-78"/>
            </a:endParaRPr>
          </a:p>
          <a:p>
            <a:pPr algn="ctr"/>
            <a:r>
              <a:rPr lang="fa-IR" sz="2000" b="1" dirty="0" smtClean="0">
                <a:solidFill>
                  <a:schemeClr val="tx1"/>
                </a:solidFill>
                <a:latin typeface="Georgia" pitchFamily="18" charset="0"/>
                <a:cs typeface="B Nazanin" pitchFamily="2" charset="-78"/>
              </a:rPr>
              <a:t>رابطه سه منطقه اصلی بیمارستان</a:t>
            </a:r>
          </a:p>
          <a:p>
            <a:pPr algn="ctr"/>
            <a:r>
              <a:rPr lang="fa-IR" sz="2000" b="1" dirty="0" smtClean="0">
                <a:solidFill>
                  <a:schemeClr val="tx1"/>
                </a:solidFill>
                <a:latin typeface="Georgia" pitchFamily="18" charset="0"/>
                <a:cs typeface="B Nazanin" pitchFamily="2" charset="-78"/>
              </a:rPr>
              <a:t>جانمایی بخشهای </a:t>
            </a:r>
            <a:r>
              <a:rPr lang="fa-IR" sz="2000" b="1" dirty="0">
                <a:solidFill>
                  <a:schemeClr val="tx1"/>
                </a:solidFill>
                <a:latin typeface="Georgia" pitchFamily="18" charset="0"/>
                <a:cs typeface="B Nazanin" pitchFamily="2" charset="-78"/>
              </a:rPr>
              <a:t>مختلف </a:t>
            </a:r>
            <a:r>
              <a:rPr lang="fa-IR" sz="2000" b="1" dirty="0" smtClean="0">
                <a:solidFill>
                  <a:schemeClr val="tx1"/>
                </a:solidFill>
                <a:latin typeface="Georgia" pitchFamily="18" charset="0"/>
                <a:cs typeface="B Nazanin" pitchFamily="2" charset="-78"/>
              </a:rPr>
              <a:t>بیمارستان</a:t>
            </a:r>
            <a:endParaRPr lang="en-US" sz="2000" b="1" dirty="0">
              <a:solidFill>
                <a:schemeClr val="tx1"/>
              </a:solidFill>
              <a:latin typeface="Georgia" pitchFamily="18" charset="0"/>
              <a:cs typeface="B Nazanin" pitchFamily="2" charset="-78"/>
            </a:endParaRPr>
          </a:p>
          <a:p>
            <a:pPr algn="ctr"/>
            <a:r>
              <a:rPr lang="fa-IR" sz="2000" b="1" dirty="0">
                <a:solidFill>
                  <a:schemeClr val="tx1"/>
                </a:solidFill>
                <a:latin typeface="Georgia" pitchFamily="18" charset="0"/>
                <a:cs typeface="B Nazanin" pitchFamily="2" charset="-78"/>
              </a:rPr>
              <a:t>نمونه دیاگرام ارتباط بخش فیزیوتراپی و رادیولوژی  با سایر بخشها </a:t>
            </a:r>
          </a:p>
          <a:p>
            <a:endParaRPr lang="en-US" b="1" dirty="0">
              <a:solidFill>
                <a:schemeClr val="tx1"/>
              </a:solidFill>
              <a:cs typeface="B Nazanin" pitchFamily="2" charset="-78"/>
            </a:endParaRP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0886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619223" y="1700808"/>
            <a:ext cx="777240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a-IR" sz="2000" b="1" dirty="0" smtClean="0">
                <a:solidFill>
                  <a:srgbClr val="7030A0"/>
                </a:solidFill>
                <a:cs typeface="B Nazanin" pitchFamily="2" charset="-78"/>
              </a:rPr>
              <a:t>بخش دوم:</a:t>
            </a:r>
            <a:r>
              <a:rPr lang="fa-IR" sz="2000" b="1" dirty="0">
                <a:solidFill>
                  <a:srgbClr val="7030A0"/>
                </a:solidFill>
                <a:cs typeface="B Nazanin" pitchFamily="2" charset="-78"/>
              </a:rPr>
              <a:t>طراحی بخش رادیولوژی</a:t>
            </a:r>
            <a:r>
              <a:rPr lang="fa-IR" sz="2000" b="1" dirty="0">
                <a:solidFill>
                  <a:srgbClr val="7030A0"/>
                </a:solidFill>
                <a:latin typeface="Arial" panose="020B0604020202020204" pitchFamily="34" charset="0"/>
                <a:cs typeface="B Nazanin" pitchFamily="2" charset="-78"/>
              </a:rPr>
              <a:t> بیمارستان</a:t>
            </a:r>
            <a:endParaRPr lang="en-US" sz="2000" b="1" dirty="0">
              <a:solidFill>
                <a:srgbClr val="7030A0"/>
              </a:solidFill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000" b="1" dirty="0">
                <a:cs typeface="B Nazanin" pitchFamily="2" charset="-78"/>
              </a:rPr>
              <a:t>آشنایی با</a:t>
            </a:r>
            <a:r>
              <a:rPr lang="ar-SA" sz="2000" b="1" dirty="0">
                <a:cs typeface="B Nazanin" pitchFamily="2" charset="-78"/>
              </a:rPr>
              <a:t> </a:t>
            </a:r>
            <a:r>
              <a:rPr lang="fa-IR" sz="2000" b="1" dirty="0">
                <a:cs typeface="B Nazanin" pitchFamily="2" charset="-78"/>
              </a:rPr>
              <a:t>رادیولوژی</a:t>
            </a:r>
          </a:p>
          <a:p>
            <a:pPr marL="0" indent="0" algn="ctr">
              <a:buNone/>
            </a:pPr>
            <a:r>
              <a:rPr lang="ar-SA" sz="2000" b="1" dirty="0">
                <a:cs typeface="B Nazanin" pitchFamily="2" charset="-78"/>
              </a:rPr>
              <a:t>تاریخچه بخش</a:t>
            </a:r>
            <a:r>
              <a:rPr lang="fa-IR" sz="2000" b="1" dirty="0">
                <a:cs typeface="B Nazanin" pitchFamily="2" charset="-78"/>
              </a:rPr>
              <a:t> رادیولوژی</a:t>
            </a:r>
          </a:p>
          <a:p>
            <a:pPr marL="0" indent="0" algn="ctr">
              <a:buNone/>
            </a:pPr>
            <a:r>
              <a:rPr lang="fa-IR" altLang="fa-IR" sz="2000" b="1" dirty="0">
                <a:cs typeface="B Nazanin" pitchFamily="2" charset="-78"/>
              </a:rPr>
              <a:t>استقرار بخش در طبقات </a:t>
            </a:r>
            <a:r>
              <a:rPr lang="fa-IR" altLang="fa-IR" sz="2000" b="1" dirty="0" smtClean="0">
                <a:cs typeface="B Nazanin" pitchFamily="2" charset="-78"/>
              </a:rPr>
              <a:t>بيمارستان</a:t>
            </a:r>
          </a:p>
          <a:p>
            <a:pPr marL="0" indent="0" algn="ctr">
              <a:buNone/>
            </a:pPr>
            <a:r>
              <a:rPr lang="fa-IR" altLang="fa-IR" sz="2000" b="1" dirty="0">
                <a:cs typeface="B Nazanin" pitchFamily="2" charset="-78"/>
              </a:rPr>
              <a:t>بخش رادیولوژی(نگهداری بیمار )</a:t>
            </a:r>
          </a:p>
          <a:p>
            <a:pPr marL="0" indent="0" algn="ctr">
              <a:buNone/>
            </a:pPr>
            <a:r>
              <a:rPr lang="ar-SA" sz="2000" b="1" dirty="0">
                <a:cs typeface="B Nazanin" pitchFamily="2" charset="-78"/>
              </a:rPr>
              <a:t>انواع فضاها در داخل بخش تصویربرداری بیمارستان</a:t>
            </a:r>
          </a:p>
          <a:p>
            <a:pPr marL="0" indent="0" algn="ctr">
              <a:buNone/>
            </a:pPr>
            <a:r>
              <a:rPr lang="fa-IR" sz="2000" b="1" dirty="0">
                <a:cs typeface="B Nazanin" pitchFamily="2" charset="-78"/>
              </a:rPr>
              <a:t>استانداردهای کمی فضاهای فیزیکی(مترمربع)</a:t>
            </a:r>
            <a:endParaRPr lang="fa-I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000" b="1" dirty="0">
                <a:cs typeface="B Nazanin" pitchFamily="2" charset="-78"/>
              </a:rPr>
              <a:t>بخش های رادیولوژی</a:t>
            </a:r>
            <a:endParaRPr lang="en-US" sz="2000" b="1" dirty="0">
              <a:cs typeface="B Nazanin" pitchFamily="2" charset="-78"/>
            </a:endParaRPr>
          </a:p>
          <a:p>
            <a:pPr marL="0" indent="0" algn="ctr">
              <a:buNone/>
            </a:pPr>
            <a:r>
              <a:rPr lang="fa-IR" sz="2000" b="1" dirty="0" smtClean="0">
                <a:cs typeface="B Nazanin" pitchFamily="2" charset="-78"/>
              </a:rPr>
              <a:t>سیرکولاسیو حرکت بیمار در عرصه رادیولوژی</a:t>
            </a:r>
          </a:p>
          <a:p>
            <a:pPr marL="0" indent="0" algn="ctr">
              <a:buNone/>
            </a:pPr>
            <a:r>
              <a:rPr lang="fa-IR" sz="2000" b="1" dirty="0" smtClean="0">
                <a:cs typeface="B Nazanin" pitchFamily="2" charset="-78"/>
              </a:rPr>
              <a:t>دیاگرام ارتباط فضاها </a:t>
            </a:r>
            <a:endParaRPr lang="fa-IR" sz="2000" b="1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26825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p Ribbon 1"/>
          <p:cNvSpPr/>
          <p:nvPr/>
        </p:nvSpPr>
        <p:spPr bwMode="auto">
          <a:xfrm>
            <a:off x="1835696" y="177243"/>
            <a:ext cx="7056784" cy="1368152"/>
          </a:xfrm>
          <a:prstGeom prst="ribbon2">
            <a:avLst/>
          </a:prstGeom>
          <a:ln/>
          <a:effectLst>
            <a:reflection blurRad="6350" stA="52000" endA="300" endPos="35000" dir="5400000" sy="-100000" algn="bl" rotWithShape="0"/>
          </a:effectLst>
          <a:ex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fa-IR" sz="1800" b="1" dirty="0">
                <a:cs typeface="B Nazanin" pitchFamily="2" charset="-78"/>
              </a:rPr>
              <a:t>طراحی بخش توانبخشی (فیزیوتراپی</a:t>
            </a:r>
            <a:r>
              <a:rPr lang="fa-IR" sz="1800" b="1" dirty="0" smtClean="0">
                <a:cs typeface="B Nazanin" pitchFamily="2" charset="-78"/>
              </a:rPr>
              <a:t>)</a:t>
            </a:r>
            <a:endParaRPr lang="en-US" sz="1800" b="1" dirty="0" smtClean="0">
              <a:cs typeface="B Nazanin" pitchFamily="2" charset="-78"/>
            </a:endParaRPr>
          </a:p>
          <a:p>
            <a:r>
              <a:rPr lang="fa-IR" sz="1800" b="1" dirty="0">
                <a:cs typeface="B Nazanin" pitchFamily="2" charset="-78"/>
              </a:rPr>
              <a:t> بیمارستان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accent3"/>
              </a:solidFill>
              <a:effectLst/>
              <a:latin typeface="Arial" panose="020B0604020202020204" pitchFamily="34" charset="0"/>
              <a:cs typeface="B Nazanin" pitchFamily="2" charset="-78"/>
            </a:endParaRPr>
          </a:p>
        </p:txBody>
      </p:sp>
      <p:pic>
        <p:nvPicPr>
          <p:cNvPr id="1026" name="Picture 2" descr="Image result for â«Ø¨Ø®Ø´ ÙÛØ²ÛÙØªØ±Ø§Ù¾Ûâ¬â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348880"/>
            <a:ext cx="684699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 bwMode="auto">
          <a:xfrm>
            <a:off x="1979712" y="19305"/>
            <a:ext cx="5400600" cy="1623048"/>
          </a:xfrm>
          <a:prstGeom prst="ellipseRibbon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B Nazanin" pitchFamily="2" charset="-78"/>
              </a:rPr>
              <a:t>کلیات</a:t>
            </a:r>
          </a:p>
        </p:txBody>
      </p:sp>
      <p:sp>
        <p:nvSpPr>
          <p:cNvPr id="5" name="Rectangle 4"/>
          <p:cNvSpPr/>
          <p:nvPr/>
        </p:nvSpPr>
        <p:spPr>
          <a:xfrm>
            <a:off x="204364" y="2276872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q"/>
            </a:pPr>
            <a:r>
              <a:rPr lang="fa-IR" sz="2000" dirty="0">
                <a:cs typeface="B Nazanin" pitchFamily="2" charset="-78"/>
              </a:rPr>
              <a:t>فیزیوتراپی درلغت به معنای درمان فیزیکی بوده و به علم استفاده از عواملی نظیر گرما ، سرما، آب ، امواج الکترو ماگنتیک (نور، امواج مادون قرمز ، ماورائ بنفش، لیزر ، ...)  و حرکت درمانی وقتی که جهت بازتوانی و توانبخشی به بیماران و معلولین قرار میگیرد گفته میشود . </a:t>
            </a: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q"/>
            </a:pP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در </a:t>
            </a:r>
            <a:r>
              <a:rPr lang="fa-IR" sz="2000" dirty="0">
                <a:cs typeface="B Nazanin" pitchFamily="2" charset="-78"/>
              </a:rPr>
              <a:t>واقع  از </a:t>
            </a:r>
            <a:r>
              <a:rPr lang="fa-IR" sz="2000" b="1" dirty="0">
                <a:solidFill>
                  <a:srgbClr val="00B050"/>
                </a:solidFill>
                <a:cs typeface="B Nazanin" pitchFamily="2" charset="-78"/>
              </a:rPr>
              <a:t>سال 1895 </a:t>
            </a:r>
            <a:r>
              <a:rPr lang="fa-IR" sz="2000" dirty="0">
                <a:cs typeface="B Nazanin" pitchFamily="2" charset="-78"/>
              </a:rPr>
              <a:t>که شروع نوعی ماساژ درمانی ، تمرین درمانی و گرم کردن بدن بیماران ناشی از اپیدمی فلج اطفال انگلستان بوده است  ،  تا قبل از </a:t>
            </a:r>
            <a:r>
              <a:rPr lang="fa-IR" sz="2000" b="1" dirty="0">
                <a:solidFill>
                  <a:srgbClr val="00B050"/>
                </a:solidFill>
                <a:cs typeface="B Nazanin" pitchFamily="2" charset="-78"/>
              </a:rPr>
              <a:t>سال 1945 </a:t>
            </a:r>
            <a:r>
              <a:rPr lang="fa-IR" sz="2000" dirty="0">
                <a:cs typeface="B Nazanin" pitchFamily="2" charset="-78"/>
              </a:rPr>
              <a:t>، این رشته ، بیشتر به معنای بازتوانی و بازپروری فیزیکی بیماران بستری در بیمارستانها مطرح و به عنوان قسمتی از توانبخشی محسوب میگردید . </a:t>
            </a:r>
            <a:endParaRPr lang="fa-IR" sz="20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q"/>
            </a:pPr>
            <a:endParaRPr lang="fa-IR" sz="2000" dirty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fa-IR" sz="2000" dirty="0" smtClean="0">
                <a:cs typeface="B Nazanin" pitchFamily="2" charset="-78"/>
              </a:rPr>
              <a:t>اما </a:t>
            </a:r>
            <a:r>
              <a:rPr lang="fa-IR" sz="2000" dirty="0">
                <a:cs typeface="B Nazanin" pitchFamily="2" charset="-78"/>
              </a:rPr>
              <a:t>کم کم با ارتقای دانش علمی فیزیوتراپیستها ، حیطه کاری ایشان از تکنسینی تا کارشناسی و کارشناسی ارشد و حتی دکتری حرفه ای توسعه پیدا کرده و از پیشگیری تا درمان نیز به توانبخشی اضافه گردیده است . به گونه ای که مثلا در آمریکا بیش از 20 تخصص مختلف رزیدنتی در حیطه فیزیوتراپی موجود میباشد .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50243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 bwMode="auto">
          <a:xfrm>
            <a:off x="1979712" y="332656"/>
            <a:ext cx="5400600" cy="1623048"/>
          </a:xfrm>
          <a:prstGeom prst="ellipseRibbon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SA" sz="1800" b="1" dirty="0">
                <a:solidFill>
                  <a:srgbClr val="FF0000"/>
                </a:solidFill>
                <a:cs typeface="B Nazanin" pitchFamily="2" charset="-78"/>
              </a:rPr>
              <a:t>نکات موثر در تعیین محل فیزیوتراپی در یک  بیمارستان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364" y="2348880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q"/>
            </a:pPr>
            <a:r>
              <a:rPr lang="fa-IR" sz="2000" dirty="0"/>
              <a:t>در تعیین محل فیزیوتراپی در بیمارستانها بایستی توجه نمود که اکثر مراجعین به این بخش با عصا یا واکر یا صندلی چرخدار و حتی با برانکارد و تخت ، تردد مینمایند . این مسئله موجب میگردد که جانمایی فیزیوتراپی حتی المقدور در طبقه هم کف و با کمترین اختلاف ارتفاع از سطح زمین و راههای اصلی بوده باشد . در صورت اجبار و عدم وجود فضای کافی در طبقه همکف بیمارستانها ، این نقص دائمی بیمارستان ، با تعبیه آسانسورهای مکفی و یا سطح شیب دار ، فقط کمی التیام خواهد یافت وگرنه نقص همچنان نقصی پابرجاست.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860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 bwMode="auto">
          <a:xfrm>
            <a:off x="1979712" y="19305"/>
            <a:ext cx="5400600" cy="1623048"/>
          </a:xfrm>
          <a:prstGeom prst="ellipseRibbon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ar-SA" sz="1800" b="1" dirty="0">
                <a:solidFill>
                  <a:srgbClr val="FF0000"/>
                </a:solidFill>
                <a:cs typeface="B Nazanin" pitchFamily="2" charset="-78"/>
              </a:rPr>
              <a:t>نکات موثر در تعیین محل فیزیوتراپی در یک  بیمارستان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4364" y="1988840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q"/>
            </a:pPr>
            <a:r>
              <a:rPr lang="fa-IR" sz="2000" dirty="0"/>
              <a:t>در جانمایی فضای فیزیوتراپی بایستی دقت شود که امکان ارجاع بیماران خارج از بیمارستان به فیزیوتراپی های داخل بیمارستانها وجود دارد. اینگونه بیماران ارجاعی ممکن است از بیمارستانهای دیکر ، آسایشگاههای معلولین و سالمندان ، مراکز بازتوانی ، مطبها و کلینیکها، و یا منازل آمده باشند و به همین دلیل سطح توانمندیهای حرکتی هر کدام متفاوت خواهد بود.  لذا سهولت دسترسی از نظر بعد مسافت راه روی و نیز راحتی تردد ناتوانان و همچنین سهولت همراهی همراهان بیمار بایستی درتعیین جانمایی این فضاها لحاظ شود. همچنین پیدا کردن بخش فیزیوتراپی برای بیماران جدیدالورود نبایستی باعث سردرگمی و مستلزم گذر از راهروها و سالنهای دارای پیچ و خم باشد به گونه ای که خبرگان بیمارستانسازی معتقدند پرسیدن آدرس فیزیوتراپی در لابی بیمارستان یعنی مردود شدن طراح در جانمایی مناسب این بخش.</a:t>
            </a:r>
            <a:endParaRPr lang="en-US" sz="20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715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rved Down Ribbon 3"/>
          <p:cNvSpPr/>
          <p:nvPr/>
        </p:nvSpPr>
        <p:spPr bwMode="auto">
          <a:xfrm>
            <a:off x="1979712" y="19305"/>
            <a:ext cx="5400600" cy="1623048"/>
          </a:xfrm>
          <a:prstGeom prst="ellipseRibbon">
            <a:avLst/>
          </a:prstGeom>
          <a:ln/>
          <a:extLst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1" anchor="ctr" anchorCtr="0" compatLnSpc="1">
            <a:prstTxWarp prst="textNoShape">
              <a:avLst/>
            </a:prstTxWarp>
          </a:bodyPr>
          <a:lstStyle/>
          <a:p>
            <a:r>
              <a:rPr lang="fa-IR" sz="1800" dirty="0">
                <a:solidFill>
                  <a:srgbClr val="FF0000"/>
                </a:solidFill>
              </a:rPr>
              <a:t>زمینه های فعالیت فیزیوتراپی</a:t>
            </a:r>
            <a:endParaRPr kumimoji="0" lang="fa-IR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623" y="1916832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1600" b="1" dirty="0">
                <a:cs typeface="B Nazanin" pitchFamily="2" charset="-78"/>
              </a:rPr>
              <a:t>1)      فیزیوتراپی برای بیماران ارتوپدی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2)      فیزیوتراپی برای بیماران جراحی مغز و اعصاب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3)      فیزیوتراپی برای بیماران صدمات ورزشی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4)      فیزیوتراپی برای بیماران با معلولیتهای اسکلتی ، عضلانی ، عصبی و انواع فلج ها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5)      فیزیوتراپی برای بیماران تنفسی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6)      فیزیوتراپی برای بیماران قلبی (بستری – سرپایی)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7)      فیزیوتراپی برای تخلیه ترشحات ریه درانواع بیماران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8)      فیزیوتراپی برای کاهش عوارض در بیماران سرطانی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9)      فیزیوتراپی برای بیماران قطع عضو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10)   فیزیوتراپی برای کاهش درد بیماران (روماتولوژی ، دیابتی، فشارخون ،سندروم های مختلف)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11)   فیزیوتراپی برای بیماران دیالیزی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12)   فیزیوتراپی برای بیماران پیوندی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13)   فیزیوتراپی برای بیماران اعصاب و روان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14)   فیزیوتراپی برای بیماران سوختگی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15)   فیزیوتراپی برای بعضی بیماران مبتلا به نازایی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16)   فیزیوتراپی برای بعضی بیماران پوست</a:t>
            </a:r>
          </a:p>
          <a:p>
            <a:pPr rtl="1"/>
            <a:r>
              <a:rPr lang="fa-IR" sz="1600" b="1" dirty="0">
                <a:cs typeface="B Nazanin" pitchFamily="2" charset="-78"/>
              </a:rPr>
              <a:t>17)   فیزیوتراپی مخصوص سالمندان</a:t>
            </a:r>
          </a:p>
          <a:p>
            <a:r>
              <a:rPr lang="fa-IR" sz="1600" b="1" dirty="0">
                <a:cs typeface="B Nazanin" pitchFamily="2" charset="-78"/>
              </a:rPr>
              <a:t>18)   فیزیوتراپی مخصوص اطفال</a:t>
            </a:r>
          </a:p>
        </p:txBody>
      </p:sp>
    </p:spTree>
    <p:extLst>
      <p:ext uri="{BB962C8B-B14F-4D97-AF65-F5344CB8AC3E}">
        <p14:creationId xmlns:p14="http://schemas.microsoft.com/office/powerpoint/2010/main" val="422014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ca542a8adc1e7f799daebd89c5b4844640259985"/>
</p:tagLst>
</file>

<file path=ppt/theme/theme1.xml><?xml version="1.0" encoding="utf-8"?>
<a:theme xmlns:a="http://schemas.openxmlformats.org/drawingml/2006/main" name="powerpoint-template-24">
  <a:themeElements>
    <a:clrScheme name="">
      <a:dk1>
        <a:srgbClr val="4D4D4D"/>
      </a:dk1>
      <a:lt1>
        <a:srgbClr val="FFFFFF"/>
      </a:lt1>
      <a:dk2>
        <a:srgbClr val="4D4D4D"/>
      </a:dk2>
      <a:lt2>
        <a:srgbClr val="214DDB"/>
      </a:lt2>
      <a:accent1>
        <a:srgbClr val="49A8FD"/>
      </a:accent1>
      <a:accent2>
        <a:srgbClr val="8C41E1"/>
      </a:accent2>
      <a:accent3>
        <a:srgbClr val="FFFFFF"/>
      </a:accent3>
      <a:accent4>
        <a:srgbClr val="404040"/>
      </a:accent4>
      <a:accent5>
        <a:srgbClr val="B1D1FE"/>
      </a:accent5>
      <a:accent6>
        <a:srgbClr val="7E3ACC"/>
      </a:accent6>
      <a:hlink>
        <a:srgbClr val="FF52C4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350</TotalTime>
  <Words>695</Words>
  <Application>Microsoft Office PowerPoint</Application>
  <PresentationFormat>On-screen Show (4:3)</PresentationFormat>
  <Paragraphs>136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powerpoint-template-24</vt:lpstr>
      <vt:lpstr>PowerPoint Presentation</vt:lpstr>
      <vt:lpstr>PowerPoint Presentation</vt:lpstr>
      <vt:lpstr>فهرست مطالب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OMID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OMID</dc:creator>
  <dc:description>OMID</dc:description>
  <cp:lastModifiedBy>MRT Pack 24 DVDs</cp:lastModifiedBy>
  <cp:revision>31</cp:revision>
  <dcterms:created xsi:type="dcterms:W3CDTF">2016-02-24T07:26:14Z</dcterms:created>
  <dcterms:modified xsi:type="dcterms:W3CDTF">2019-09-14T13:59:23Z</dcterms:modified>
</cp:coreProperties>
</file>