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3" r:id="rId3"/>
    <p:sldId id="266" r:id="rId4"/>
    <p:sldId id="271" r:id="rId5"/>
    <p:sldId id="276" r:id="rId6"/>
    <p:sldId id="278" r:id="rId7"/>
    <p:sldId id="283" r:id="rId8"/>
    <p:sldId id="286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EF"/>
    <a:srgbClr val="03A678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60" autoAdjust="0"/>
  </p:normalViewPr>
  <p:slideViewPr>
    <p:cSldViewPr>
      <p:cViewPr>
        <p:scale>
          <a:sx n="78" d="100"/>
          <a:sy n="78" d="100"/>
        </p:scale>
        <p:origin x="-114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9A98E-98B0-41D8-BBDE-79FF91D19AC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DCE03-EA5A-4841-99DE-02C71B7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0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CE03-EA5A-4841-99DE-02C71B73D2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CE03-EA5A-4841-99DE-02C71B73D2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8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CE03-EA5A-4841-99DE-02C71B73D2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CE03-EA5A-4841-99DE-02C71B73D2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CE03-EA5A-4841-99DE-02C71B73D2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8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CE03-EA5A-4841-99DE-02C71B73D2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8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DCE03-EA5A-4841-99DE-02C71B73D2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A6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4343400" cy="6858000"/>
          </a:xfrm>
        </p:spPr>
        <p:txBody>
          <a:bodyPr/>
          <a:lstStyle/>
          <a:p>
            <a:pPr rtl="1"/>
            <a:r>
              <a:rPr lang="fa-IR" sz="4800" dirty="0" smtClean="0">
                <a:solidFill>
                  <a:srgbClr val="F2F1EF"/>
                </a:solidFill>
                <a:cs typeface="B Yekan" panose="00000400000000000000" pitchFamily="2" charset="-78"/>
              </a:rPr>
              <a:t>« بــــرنامه‌ریزی شهر‌های جدید»</a:t>
            </a:r>
            <a:r>
              <a:rPr lang="fa-IR" dirty="0" smtClean="0">
                <a:solidFill>
                  <a:srgbClr val="F2F1EF"/>
                </a:solidFill>
                <a:cs typeface="B Yekan" panose="00000400000000000000" pitchFamily="2" charset="-78"/>
              </a:rPr>
              <a:t/>
            </a:r>
            <a:br>
              <a:rPr lang="fa-IR" dirty="0" smtClean="0">
                <a:solidFill>
                  <a:srgbClr val="F2F1EF"/>
                </a:solidFill>
                <a:cs typeface="B Yekan" panose="00000400000000000000" pitchFamily="2" charset="-78"/>
              </a:rPr>
            </a:br>
            <a:r>
              <a:rPr lang="fa-IR" dirty="0">
                <a:solidFill>
                  <a:srgbClr val="F2F1EF"/>
                </a:solidFill>
                <a:cs typeface="B Yekan" panose="00000400000000000000" pitchFamily="2" charset="-78"/>
              </a:rPr>
              <a:t/>
            </a:r>
            <a:br>
              <a:rPr lang="fa-IR" dirty="0">
                <a:solidFill>
                  <a:srgbClr val="F2F1EF"/>
                </a:solidFill>
                <a:cs typeface="B Yekan" panose="00000400000000000000" pitchFamily="2" charset="-78"/>
              </a:rPr>
            </a:br>
            <a:r>
              <a:rPr lang="fa-IR" dirty="0" smtClean="0">
                <a:solidFill>
                  <a:srgbClr val="F2F1EF"/>
                </a:solidFill>
                <a:cs typeface="B Yekan" panose="00000400000000000000" pitchFamily="2" charset="-78"/>
              </a:rPr>
              <a:t/>
            </a:r>
            <a:br>
              <a:rPr lang="fa-IR" dirty="0" smtClean="0">
                <a:solidFill>
                  <a:srgbClr val="F2F1EF"/>
                </a:solidFill>
                <a:cs typeface="B Yekan" panose="00000400000000000000" pitchFamily="2" charset="-78"/>
              </a:rPr>
            </a:br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نویسنده:</a:t>
            </a:r>
            <a:b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</a:br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دکتر کرامت‌الله</a:t>
            </a:r>
            <a:b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</a:br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زیاری</a:t>
            </a:r>
            <a:endParaRPr lang="en-US" sz="36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8605" cy="6858000"/>
          </a:xfrm>
        </p:spPr>
      </p:pic>
    </p:spTree>
    <p:extLst>
      <p:ext uri="{BB962C8B-B14F-4D97-AF65-F5344CB8AC3E}">
        <p14:creationId xmlns:p14="http://schemas.microsoft.com/office/powerpoint/2010/main" val="35985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1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7200" dirty="0" smtClean="0">
                <a:solidFill>
                  <a:srgbClr val="F2F1EF"/>
                </a:solidFill>
                <a:latin typeface="Berlin Sans FB" panose="020E0602020502020306" pitchFamily="34" charset="0"/>
                <a:cs typeface="B Yekan" panose="00000400000000000000" pitchFamily="2" charset="-78"/>
              </a:rPr>
              <a:t>Planned Cities</a:t>
            </a:r>
            <a:endParaRPr lang="en-US" sz="7200" dirty="0">
              <a:solidFill>
                <a:srgbClr val="F2F1EF"/>
              </a:solidFill>
              <a:latin typeface="Berlin Sans FB" panose="020E0602020502020306" pitchFamily="34" charset="0"/>
              <a:cs typeface="B Yeka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0" y="53340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57200"/>
            <a:ext cx="18288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685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dirty="0" smtClean="0">
                <a:solidFill>
                  <a:srgbClr val="F2F1EF"/>
                </a:solidFill>
                <a:cs typeface="B Yekan" panose="00000400000000000000" pitchFamily="2" charset="-78"/>
              </a:rPr>
              <a:t>مــــــــــــــــــستقل</a:t>
            </a:r>
            <a:endParaRPr lang="en-US" sz="72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8956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dirty="0" smtClean="0">
                <a:solidFill>
                  <a:srgbClr val="F2F1EF"/>
                </a:solidFill>
                <a:cs typeface="B Yekan" panose="00000400000000000000" pitchFamily="2" charset="-78"/>
              </a:rPr>
              <a:t>اقــــــــــــــــــماری	</a:t>
            </a:r>
            <a:endParaRPr lang="en-US" sz="72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8" name="AutoShape 2" descr="Copyright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0" y="2656723"/>
            <a:ext cx="18288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4800" y="5115677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dirty="0" smtClean="0">
                <a:solidFill>
                  <a:srgbClr val="F2F1EF"/>
                </a:solidFill>
                <a:cs typeface="B Yekan" panose="00000400000000000000" pitchFamily="2" charset="-78"/>
              </a:rPr>
              <a:t>پـــــــــــــــــیوسته</a:t>
            </a:r>
            <a:endParaRPr lang="en-US" sz="72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800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78673"/>
            <a:ext cx="1097280" cy="1097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00348" y="3559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solidFill>
                  <a:srgbClr val="F2F1EF"/>
                </a:solidFill>
                <a:cs typeface="B Yekan" panose="00000400000000000000" pitchFamily="2" charset="-78"/>
              </a:rPr>
              <a:t>شهر‌های جدید مستقل</a:t>
            </a:r>
            <a:endParaRPr lang="en-US" sz="60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8" name="AutoShape 2" descr="Copyright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14400" y="1752600"/>
            <a:ext cx="82296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852" y="22098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990600" y="2221021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solidFill>
                  <a:srgbClr val="F2F1EF"/>
                </a:solidFill>
                <a:cs typeface="B Yekan" panose="00000400000000000000" pitchFamily="2" charset="-78"/>
              </a:rPr>
              <a:t>معایب شهر‌های مستقل:</a:t>
            </a:r>
            <a:endParaRPr lang="en-US" sz="48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3984" y="3505200"/>
            <a:ext cx="64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90204" pitchFamily="34" charset="0"/>
              <a:buChar char="•"/>
            </a:pPr>
            <a:r>
              <a:rPr lang="fa-IR" sz="3200" dirty="0" smtClean="0">
                <a:solidFill>
                  <a:srgbClr val="F2F1EF"/>
                </a:solidFill>
                <a:cs typeface="B Yekan" panose="00000400000000000000" pitchFamily="2" charset="-78"/>
              </a:rPr>
              <a:t>هزینه‌های گزاف</a:t>
            </a:r>
          </a:p>
          <a:p>
            <a:pPr marL="571500" indent="-571500" algn="r" rtl="1">
              <a:buFont typeface="Arial" panose="020B0604020202090204" pitchFamily="34" charset="0"/>
              <a:buChar char="•"/>
            </a:pPr>
            <a:r>
              <a:rPr lang="fa-IR" sz="3200" dirty="0" smtClean="0">
                <a:solidFill>
                  <a:srgbClr val="F2F1EF"/>
                </a:solidFill>
                <a:cs typeface="B Yekan" panose="00000400000000000000" pitchFamily="2" charset="-78"/>
              </a:rPr>
              <a:t>انزوای جغرافیایی و محیط کم جاذبه</a:t>
            </a:r>
          </a:p>
          <a:p>
            <a:pPr marL="571500" indent="-571500" algn="r" rtl="1">
              <a:buFont typeface="Arial" panose="020B0604020202090204" pitchFamily="34" charset="0"/>
              <a:buChar char="•"/>
            </a:pPr>
            <a:r>
              <a:rPr lang="fa-IR" sz="3200" dirty="0" smtClean="0">
                <a:solidFill>
                  <a:srgbClr val="F2F1EF"/>
                </a:solidFill>
                <a:cs typeface="B Yekan" panose="00000400000000000000" pitchFamily="2" charset="-78"/>
              </a:rPr>
              <a:t>عدم موفقیت در ایجاد اشتغال</a:t>
            </a:r>
          </a:p>
          <a:p>
            <a:pPr marL="571500" indent="-571500" algn="r" rtl="1">
              <a:buFont typeface="Arial" panose="020B0604020202090204" pitchFamily="34" charset="0"/>
              <a:buChar char="•"/>
            </a:pPr>
            <a:r>
              <a:rPr lang="fa-IR" sz="3200" dirty="0" smtClean="0">
                <a:solidFill>
                  <a:srgbClr val="F2F1EF"/>
                </a:solidFill>
                <a:cs typeface="B Yekan" panose="00000400000000000000" pitchFamily="2" charset="-78"/>
              </a:rPr>
              <a:t>اقتصاد تک‌پایه و آسیب‌پذیر</a:t>
            </a:r>
            <a:endParaRPr lang="en-US" sz="32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5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78673"/>
            <a:ext cx="1097280" cy="1097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00348" y="3559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solidFill>
                  <a:srgbClr val="F2F1EF"/>
                </a:solidFill>
                <a:cs typeface="B Yekan" panose="00000400000000000000" pitchFamily="2" charset="-78"/>
              </a:rPr>
              <a:t>شهر‌های جدید اقماری</a:t>
            </a:r>
            <a:endParaRPr lang="en-US" sz="60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8" name="AutoShape 2" descr="Copyright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14400" y="1752600"/>
            <a:ext cx="82296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2243405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447800" y="237744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ایده اولیه توسط لئوناردو داوینچی</a:t>
            </a:r>
            <a:endParaRPr lang="en-US" sz="36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811" y="2013857"/>
            <a:ext cx="2079950" cy="2329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0" y="3307080"/>
            <a:ext cx="731520" cy="73152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1447800" y="3349675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برای جــلوگیری از تـــراکم مـــیلان</a:t>
            </a:r>
            <a:endParaRPr lang="en-US" sz="36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52578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2F1EF"/>
                </a:solidFill>
                <a:cs typeface="B Yekan" panose="00000400000000000000" pitchFamily="2" charset="-78"/>
              </a:rPr>
              <a:t>نظریه باغ‌شهر‌ها از هاورد 1898</a:t>
            </a:r>
            <a:endParaRPr lang="fa-IR" sz="3600" dirty="0" smtClean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pic>
        <p:nvPicPr>
          <p:cNvPr id="20" name="Content Placeholder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852" y="5257800"/>
            <a:ext cx="914400" cy="914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355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78673"/>
            <a:ext cx="1097280" cy="1097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00348" y="3559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solidFill>
                  <a:srgbClr val="F2F1EF"/>
                </a:solidFill>
                <a:cs typeface="B Yekan" panose="00000400000000000000" pitchFamily="2" charset="-78"/>
              </a:rPr>
              <a:t>شهر‌های جدید پیوسته</a:t>
            </a:r>
            <a:endParaRPr lang="en-US" sz="60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8" name="AutoShape 2" descr="Copyright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14400" y="1752600"/>
            <a:ext cx="82296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" y="2209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solidFill>
                  <a:srgbClr val="F2F1EF"/>
                </a:solidFill>
                <a:cs typeface="B Yekan" panose="00000400000000000000" pitchFamily="2" charset="-78"/>
              </a:rPr>
              <a:t>بیان شده توسط هاروی پارلوف</a:t>
            </a: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2098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3400" y="3410635"/>
            <a:ext cx="7010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800" dirty="0" smtClean="0">
                <a:solidFill>
                  <a:srgbClr val="F2F1EF"/>
                </a:solidFill>
                <a:cs typeface="B Yekan" panose="00000400000000000000" pitchFamily="2" charset="-78"/>
              </a:rPr>
              <a:t>رفع مشکل انباشتگی مسکونی و تراکم</a:t>
            </a:r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2766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33400" y="4477435"/>
            <a:ext cx="7010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300" dirty="0" smtClean="0">
                <a:solidFill>
                  <a:srgbClr val="F2F1EF"/>
                </a:solidFill>
                <a:cs typeface="B Yekan" panose="00000400000000000000" pitchFamily="2" charset="-78"/>
              </a:rPr>
              <a:t>دارای تراکم شدید و توسعه سریع</a:t>
            </a:r>
          </a:p>
        </p:txBody>
      </p:sp>
      <p:pic>
        <p:nvPicPr>
          <p:cNvPr id="18" name="Content Placeholder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434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33400" y="5544235"/>
            <a:ext cx="7010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900" dirty="0" smtClean="0">
                <a:solidFill>
                  <a:srgbClr val="F2F1EF"/>
                </a:solidFill>
                <a:cs typeface="B Yekan" panose="00000400000000000000" pitchFamily="2" charset="-78"/>
              </a:rPr>
              <a:t>نقش سر‌ریز‌پذیری جمعیت شهر بزرگ</a:t>
            </a:r>
          </a:p>
        </p:txBody>
      </p:sp>
      <p:pic>
        <p:nvPicPr>
          <p:cNvPr id="20" name="Content Placeholder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410200"/>
            <a:ext cx="914400" cy="914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100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78673"/>
            <a:ext cx="1097280" cy="1097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00348" y="2797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solidFill>
                  <a:srgbClr val="F2F1EF"/>
                </a:solidFill>
                <a:cs typeface="B Yekan" panose="00000400000000000000" pitchFamily="2" charset="-78"/>
              </a:rPr>
              <a:t>سایر الگو‌ها</a:t>
            </a:r>
            <a:endParaRPr lang="en-US" sz="60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8" name="AutoShape 2" descr="Copyright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14400" y="1752600"/>
            <a:ext cx="82296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2343834"/>
            <a:ext cx="7396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واحد تـوسعه: بــخشی از سـاختار شهر جدید</a:t>
            </a: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22098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609600" y="3944034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مهاجر‌نشین: برای تخلیه شهر و دارای 5 نوع</a:t>
            </a:r>
          </a:p>
        </p:txBody>
      </p:sp>
      <p:pic>
        <p:nvPicPr>
          <p:cNvPr id="27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52" y="38100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609600" y="5620434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سر‌ریز‌پذیر: برای خنثی کردن و کنترل رشد</a:t>
            </a:r>
          </a:p>
        </p:txBody>
      </p:sp>
      <p:pic>
        <p:nvPicPr>
          <p:cNvPr id="29" name="Content Placeholder 3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52" y="5486400"/>
            <a:ext cx="914400" cy="914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370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78673"/>
            <a:ext cx="1097280" cy="1097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00348" y="2797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solidFill>
                  <a:srgbClr val="F2F1EF"/>
                </a:solidFill>
                <a:cs typeface="B Yekan" panose="00000400000000000000" pitchFamily="2" charset="-78"/>
              </a:rPr>
              <a:t>پایتخت‌های جدید</a:t>
            </a:r>
            <a:endParaRPr lang="en-US" sz="6000" dirty="0">
              <a:solidFill>
                <a:srgbClr val="F2F1EF"/>
              </a:solidFill>
              <a:cs typeface="B Yekan" panose="00000400000000000000" pitchFamily="2" charset="-78"/>
            </a:endParaRPr>
          </a:p>
        </p:txBody>
      </p:sp>
      <p:sp>
        <p:nvSpPr>
          <p:cNvPr id="8" name="AutoShape 2" descr="Copyright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14400" y="1752600"/>
            <a:ext cx="82296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1989147"/>
            <a:ext cx="754874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300" dirty="0" smtClean="0">
                <a:solidFill>
                  <a:srgbClr val="F2F1EF"/>
                </a:solidFill>
                <a:cs typeface="B Yekan" panose="00000400000000000000" pitchFamily="2" charset="-78"/>
              </a:rPr>
              <a:t>ایران باستان:</a:t>
            </a: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948" y="19050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33400" y="284994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solidFill>
                  <a:srgbClr val="F2F1EF"/>
                </a:solidFill>
                <a:cs typeface="B Yekan" panose="00000400000000000000" pitchFamily="2" charset="-78"/>
              </a:rPr>
              <a:t>ماد‌ها : اکباتان</a:t>
            </a:r>
          </a:p>
          <a:p>
            <a:pPr algn="r" rtl="1"/>
            <a:r>
              <a:rPr lang="fa-IR" sz="3200" dirty="0" smtClean="0">
                <a:solidFill>
                  <a:srgbClr val="F2F1EF"/>
                </a:solidFill>
                <a:cs typeface="B Yekan" panose="00000400000000000000" pitchFamily="2" charset="-78"/>
              </a:rPr>
              <a:t>هخامنشیان : پاسارگاد، تخت جمشید و شوش</a:t>
            </a:r>
          </a:p>
          <a:p>
            <a:pPr algn="r" rtl="1"/>
            <a:r>
              <a:rPr lang="fa-IR" sz="3200" dirty="0" smtClean="0">
                <a:solidFill>
                  <a:srgbClr val="F2F1EF"/>
                </a:solidFill>
                <a:cs typeface="B Yekan" panose="00000400000000000000" pitchFamily="2" charset="-78"/>
              </a:rPr>
              <a:t>پارتیان و ساسانیان : تیسفون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548" y="45720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F2F1EF"/>
                </a:solidFill>
                <a:cs typeface="B Yekan" panose="00000400000000000000" pitchFamily="2" charset="-78"/>
              </a:rPr>
              <a:t>مربعی و دایره‌ای ← اندیشه قبلی</a:t>
            </a:r>
          </a:p>
        </p:txBody>
      </p: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52" y="4495800"/>
            <a:ext cx="914400" cy="91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57200" y="5715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F2F1EF"/>
                </a:solidFill>
                <a:cs typeface="B Yekan" panose="00000400000000000000" pitchFamily="2" charset="-78"/>
              </a:rPr>
              <a:t>طراحی ضعیف و هزینه هنگفت در جهان سوم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304" y="5638800"/>
            <a:ext cx="914400" cy="914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68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Copyright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14400" y="1219200"/>
            <a:ext cx="82296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6248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2F1EF"/>
                </a:solidFill>
                <a:cs typeface="B Yekan" panose="00000400000000000000" pitchFamily="2" charset="-78"/>
              </a:rPr>
              <a:t>نمای شهر برازیلیا در سال 1354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448" y="-76200"/>
            <a:ext cx="1371600" cy="1371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4400" y="228600"/>
            <a:ext cx="6477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300" dirty="0" smtClean="0">
                <a:solidFill>
                  <a:srgbClr val="F2F1EF"/>
                </a:solidFill>
                <a:cs typeface="B Yekan" panose="00000400000000000000" pitchFamily="2" charset="-78"/>
              </a:rPr>
              <a:t>برازیلیا، برزیل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49" y="1371600"/>
            <a:ext cx="7129714" cy="481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155</Words>
  <Application>Microsoft Office PowerPoint</Application>
  <PresentationFormat>On-screen Show (4:3)</PresentationFormat>
  <Paragraphs>40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« بــــرنامه‌ریزی شهر‌های جدید»   نویسنده: دکتر کرامت‌الله زیاری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</dc:creator>
  <cp:lastModifiedBy>Iman Najafi</cp:lastModifiedBy>
  <cp:revision>73</cp:revision>
  <dcterms:created xsi:type="dcterms:W3CDTF">2006-08-16T00:00:00Z</dcterms:created>
  <dcterms:modified xsi:type="dcterms:W3CDTF">2020-05-03T08:36:25Z</dcterms:modified>
</cp:coreProperties>
</file>