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2" r:id="rId3"/>
    <p:sldId id="261" r:id="rId4"/>
    <p:sldId id="260" r:id="rId5"/>
    <p:sldId id="272" r:id="rId6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4" d="100"/>
          <a:sy n="84" d="100"/>
        </p:scale>
        <p:origin x="1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53577-705F-43B5-ABBE-4F276D4D40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EE5D61-8AC9-4EA7-B378-9E47340F7C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73A43-718E-4A20-A27D-71AED154D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33AB-047A-4F24-8E3E-CCA7AC800611}" type="datetimeFigureOut">
              <a:rPr lang="fa-IR" smtClean="0"/>
              <a:t>1442/05/02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BED91C-2C98-4169-B4F3-40A36EFA4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3F11E7-AB0F-4A94-B8A4-86D4927E3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DBB20-1C4E-4112-BF25-7146838C0CF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50853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E2964-D959-4EF3-814E-304874B62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F0F1E6-780A-4D0A-9177-CF39785A56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16EB0C-2882-4C6D-8C3B-172070273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33AB-047A-4F24-8E3E-CCA7AC800611}" type="datetimeFigureOut">
              <a:rPr lang="fa-IR" smtClean="0"/>
              <a:t>1442/05/02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76421-A1E3-47D0-AF75-12CF2D081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C4024-85FB-4D93-8636-9CF174324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DBB20-1C4E-4112-BF25-7146838C0CF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5860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D83909-C9AC-4151-8565-2B5D1026A3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626B79-4970-4133-B2B9-3ABE00EE24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49C79-95E1-448B-992D-5DB948B9E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33AB-047A-4F24-8E3E-CCA7AC800611}" type="datetimeFigureOut">
              <a:rPr lang="fa-IR" smtClean="0"/>
              <a:t>1442/05/02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8215A-B00F-453F-AC52-8A14A78AF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CE685-0ED0-4294-A669-C1E46068A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DBB20-1C4E-4112-BF25-7146838C0CF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09548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92F014FB-D48B-4201-A611-C67E72DF979A}" type="datetimeFigureOut">
              <a:rPr lang="fa-IR" smtClean="0"/>
              <a:t>1442/05/02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27681716-B61C-4030-A0CD-82327901913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33153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14FB-D48B-4201-A611-C67E72DF979A}" type="datetimeFigureOut">
              <a:rPr lang="fa-IR" smtClean="0"/>
              <a:t>1442/05/02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1716-B61C-4030-A0CD-82327901913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362795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14FB-D48B-4201-A611-C67E72DF979A}" type="datetimeFigureOut">
              <a:rPr lang="fa-IR" smtClean="0"/>
              <a:t>1442/05/02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fa-IR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1716-B61C-4030-A0CD-82327901913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37557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14FB-D48B-4201-A611-C67E72DF979A}" type="datetimeFigureOut">
              <a:rPr lang="fa-IR" smtClean="0"/>
              <a:t>1442/05/02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1716-B61C-4030-A0CD-82327901913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942435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14FB-D48B-4201-A611-C67E72DF979A}" type="datetimeFigureOut">
              <a:rPr lang="fa-IR" smtClean="0"/>
              <a:t>1442/05/02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1716-B61C-4030-A0CD-82327901913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290933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14FB-D48B-4201-A611-C67E72DF979A}" type="datetimeFigureOut">
              <a:rPr lang="fa-IR" smtClean="0"/>
              <a:t>1442/05/02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1716-B61C-4030-A0CD-82327901913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79455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14FB-D48B-4201-A611-C67E72DF979A}" type="datetimeFigureOut">
              <a:rPr lang="fa-IR" smtClean="0"/>
              <a:t>1442/05/02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1716-B61C-4030-A0CD-82327901913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423191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14FB-D48B-4201-A611-C67E72DF979A}" type="datetimeFigureOut">
              <a:rPr lang="fa-IR" smtClean="0"/>
              <a:t>1442/05/02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1716-B61C-4030-A0CD-82327901913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50988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0EBE0-7889-424F-9241-C191FB701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606F5-7F3B-4944-95B4-7FE02E860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98BB2-A5BD-4BC4-AC39-F77AB6557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33AB-047A-4F24-8E3E-CCA7AC800611}" type="datetimeFigureOut">
              <a:rPr lang="fa-IR" smtClean="0"/>
              <a:t>1442/05/02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EF0002-3607-4504-B932-454373CD1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11AA2-7F2D-4469-8E8D-435857DA1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DBB20-1C4E-4112-BF25-7146838C0CF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398910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14FB-D48B-4201-A611-C67E72DF979A}" type="datetimeFigureOut">
              <a:rPr lang="fa-IR" smtClean="0"/>
              <a:t>1442/05/02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1716-B61C-4030-A0CD-82327901913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102874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14FB-D48B-4201-A611-C67E72DF979A}" type="datetimeFigureOut">
              <a:rPr lang="fa-IR" smtClean="0"/>
              <a:t>1442/05/02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1716-B61C-4030-A0CD-82327901913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74051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14FB-D48B-4201-A611-C67E72DF979A}" type="datetimeFigureOut">
              <a:rPr lang="fa-IR" smtClean="0"/>
              <a:t>1442/05/02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1716-B61C-4030-A0CD-82327901913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406129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14FB-D48B-4201-A611-C67E72DF979A}" type="datetimeFigureOut">
              <a:rPr lang="fa-IR" smtClean="0"/>
              <a:t>1442/05/02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1716-B61C-4030-A0CD-82327901913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678650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14FB-D48B-4201-A611-C67E72DF979A}" type="datetimeFigureOut">
              <a:rPr lang="fa-IR" smtClean="0"/>
              <a:t>1442/05/02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1716-B61C-4030-A0CD-82327901913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985401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14FB-D48B-4201-A611-C67E72DF979A}" type="datetimeFigureOut">
              <a:rPr lang="fa-IR" smtClean="0"/>
              <a:t>1442/05/02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1716-B61C-4030-A0CD-82327901913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090454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14FB-D48B-4201-A611-C67E72DF979A}" type="datetimeFigureOut">
              <a:rPr lang="fa-IR" smtClean="0"/>
              <a:t>1442/05/02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1716-B61C-4030-A0CD-82327901913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377069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14FB-D48B-4201-A611-C67E72DF979A}" type="datetimeFigureOut">
              <a:rPr lang="fa-IR" smtClean="0"/>
              <a:t>1442/05/02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1716-B61C-4030-A0CD-82327901913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158226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014FB-D48B-4201-A611-C67E72DF979A}" type="datetimeFigureOut">
              <a:rPr lang="fa-IR" smtClean="0"/>
              <a:t>1442/05/02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81716-B61C-4030-A0CD-82327901913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44184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D5DEC-0F8C-4AD5-A777-CA0EC49A2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EFA27-A053-41D7-8F1D-BAEC38F00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1C299-D384-49ED-AD2F-6DA694934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33AB-047A-4F24-8E3E-CCA7AC800611}" type="datetimeFigureOut">
              <a:rPr lang="fa-IR" smtClean="0"/>
              <a:t>1442/05/02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C4DD7-E88D-4537-894A-3B968995D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3EFE1-0218-4C8C-A20D-701EE2AC3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DBB20-1C4E-4112-BF25-7146838C0CF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98841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1A258-3669-4186-8B9C-A75134F7A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BBD58-1C74-4AE8-B075-E4DFAAAD76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866BCD-B648-4A12-9652-18F1FBA891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A120DD-6D4B-4018-BD7B-F56F1EA11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33AB-047A-4F24-8E3E-CCA7AC800611}" type="datetimeFigureOut">
              <a:rPr lang="fa-IR" smtClean="0"/>
              <a:t>1442/05/02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0C59BC-21EE-4B77-85F5-56898D31F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893A37-7979-4324-BE63-A1EDE90FF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DBB20-1C4E-4112-BF25-7146838C0CF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0101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B2ED4-934D-4407-A7FD-8D0D0DEC1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E2DD79-DA1F-498B-A378-8F56B0678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7D3215-7B87-45B1-BF12-E64A6EC18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C1F726-C8B6-473F-A061-3A747DE428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0FA8A5-CEF2-45AD-A6B6-A493D67586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5F5C85-FC44-4BE6-B3D6-FFEBCDAA4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33AB-047A-4F24-8E3E-CCA7AC800611}" type="datetimeFigureOut">
              <a:rPr lang="fa-IR" smtClean="0"/>
              <a:t>1442/05/02</a:t>
            </a:fld>
            <a:endParaRPr lang="fa-I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A0530A-56A4-4F99-AC61-0FE1A3908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563BA3-8302-4B71-A9D8-056F44AA3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DBB20-1C4E-4112-BF25-7146838C0CF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50248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1671D-90B4-4A9D-AAF5-323113557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CC9582-19F5-4D1D-B061-F00FD43A6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33AB-047A-4F24-8E3E-CCA7AC800611}" type="datetimeFigureOut">
              <a:rPr lang="fa-IR" smtClean="0"/>
              <a:t>1442/05/02</a:t>
            </a:fld>
            <a:endParaRPr lang="fa-I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460AA2-BC78-46BF-8086-1C99EDC0B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A1E988-860E-4EE5-95B6-B1FFC1AAF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DBB20-1C4E-4112-BF25-7146838C0CF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0032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75989E-1978-41F6-ABE0-4AD9DA6E2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33AB-047A-4F24-8E3E-CCA7AC800611}" type="datetimeFigureOut">
              <a:rPr lang="fa-IR" smtClean="0"/>
              <a:t>1442/05/02</a:t>
            </a:fld>
            <a:endParaRPr lang="fa-I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3F712A-EC57-4E63-B618-91E1E839D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5F7D2D-5582-4E9E-8A9E-70FD537F2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DBB20-1C4E-4112-BF25-7146838C0CF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47315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B5EA8-E6BF-4EE3-AFEA-7D71FF0F0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E3136-9374-4944-ACC3-42894E744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CDEFC6-FE86-4BDC-A2FB-3D2AF3215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DFE105-026D-4F74-B5D5-27927EE34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33AB-047A-4F24-8E3E-CCA7AC800611}" type="datetimeFigureOut">
              <a:rPr lang="fa-IR" smtClean="0"/>
              <a:t>1442/05/02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E0EF17-8D52-4948-ABE0-A0E7D3B3B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5E5E1B-3B71-410C-9D23-2AE9FB1FE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DBB20-1C4E-4112-BF25-7146838C0CF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16920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B2B1C-8546-4898-A158-E88701545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8DE9A8-149B-430C-B51E-1ACE86173A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32A6F1-0DE1-405D-8A5D-87426493AA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D59590-0D10-4D14-945E-5289C8640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33AB-047A-4F24-8E3E-CCA7AC800611}" type="datetimeFigureOut">
              <a:rPr lang="fa-IR" smtClean="0"/>
              <a:t>1442/05/02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A3CB57-A544-4035-B734-BE09D40CD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E2977E-86A1-488E-A5AC-8C4F7FE31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DBB20-1C4E-4112-BF25-7146838C0CF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37111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408137-2E96-4B0F-92D2-A8726530D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C7A398-0D0F-4FD4-AAEB-EF7CDE3732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A2709-4505-4499-93A7-4588B8E62E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B33AB-047A-4F24-8E3E-CCA7AC800611}" type="datetimeFigureOut">
              <a:rPr lang="fa-IR" smtClean="0"/>
              <a:t>1442/05/02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F15C84-11E4-4C90-BFA5-9CA3B9DE9D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29E469-772B-43D3-AA38-F6DF8A4044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DBB20-1C4E-4112-BF25-7146838C0CF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1718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2F014FB-D48B-4201-A611-C67E72DF979A}" type="datetimeFigureOut">
              <a:rPr lang="fa-IR" smtClean="0"/>
              <a:t>1442/05/02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fa-IR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7681716-B61C-4030-A0CD-82327901913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37986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8935B-BA8E-4192-9E2B-18A58B5C7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3" y="653628"/>
            <a:ext cx="8825659" cy="1345461"/>
          </a:xfrm>
        </p:spPr>
        <p:txBody>
          <a:bodyPr/>
          <a:lstStyle/>
          <a:p>
            <a:r>
              <a:rPr lang="en-US" b="1" dirty="0"/>
              <a:t>Cognitive-code approach( Cele-Murcia,1991):</a:t>
            </a:r>
            <a:endParaRPr lang="fa-I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8DE98-0DD6-4512-AFA8-1152D6251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>
              <a:lnSpc>
                <a:spcPct val="200000"/>
              </a:lnSpc>
            </a:pPr>
            <a:r>
              <a:rPr lang="en-US" b="1" dirty="0"/>
              <a:t>Responsible for </a:t>
            </a:r>
            <a:r>
              <a:rPr lang="en-US" b="1" dirty="0">
                <a:solidFill>
                  <a:srgbClr val="C00000"/>
                </a:solidFill>
              </a:rPr>
              <a:t>own learning</a:t>
            </a:r>
          </a:p>
          <a:p>
            <a:pPr algn="l" rtl="0">
              <a:lnSpc>
                <a:spcPct val="200000"/>
              </a:lnSpc>
            </a:pPr>
            <a:r>
              <a:rPr lang="en-US" b="1" dirty="0"/>
              <a:t>Engaged in </a:t>
            </a:r>
            <a:r>
              <a:rPr lang="en-US" b="1" dirty="0">
                <a:solidFill>
                  <a:srgbClr val="002060"/>
                </a:solidFill>
              </a:rPr>
              <a:t>formulating hypothesis </a:t>
            </a:r>
            <a:r>
              <a:rPr lang="en-US" b="1" dirty="0"/>
              <a:t>to </a:t>
            </a:r>
            <a:r>
              <a:rPr lang="en-US" b="1" dirty="0">
                <a:solidFill>
                  <a:srgbClr val="00B0F0"/>
                </a:solidFill>
              </a:rPr>
              <a:t>discover</a:t>
            </a:r>
            <a:r>
              <a:rPr lang="en-US" b="1" dirty="0"/>
              <a:t> the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rule</a:t>
            </a:r>
            <a:r>
              <a:rPr lang="en-US" b="1" dirty="0"/>
              <a:t> of target language.</a:t>
            </a:r>
          </a:p>
          <a:p>
            <a:pPr algn="l" rtl="0">
              <a:lnSpc>
                <a:spcPct val="200000"/>
              </a:lnSpc>
            </a:pPr>
            <a:r>
              <a:rPr lang="en-US" b="1" dirty="0">
                <a:solidFill>
                  <a:srgbClr val="7E1D02"/>
                </a:solidFill>
              </a:rPr>
              <a:t>Inevitable errors</a:t>
            </a:r>
            <a:r>
              <a:rPr lang="en-US" b="1" dirty="0"/>
              <a:t>: signs that learners were actively testing their hypothesis.</a:t>
            </a:r>
          </a:p>
          <a:p>
            <a:pPr algn="l" rtl="0">
              <a:lnSpc>
                <a:spcPct val="200000"/>
              </a:lnSpc>
            </a:pPr>
            <a:r>
              <a:rPr lang="en-US" b="1" dirty="0"/>
              <a:t>Both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deductive </a:t>
            </a:r>
            <a:r>
              <a:rPr lang="en-US" b="1" dirty="0"/>
              <a:t>and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inductive grammar </a:t>
            </a:r>
          </a:p>
        </p:txBody>
      </p:sp>
    </p:spTree>
    <p:extLst>
      <p:ext uri="{BB962C8B-B14F-4D97-AF65-F5344CB8AC3E}">
        <p14:creationId xmlns:p14="http://schemas.microsoft.com/office/powerpoint/2010/main" val="1077747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0E96B-49A8-4CF9-9E21-C6863278B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endParaRPr lang="fa-I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C9392-3ED1-44DD-8779-767D6C8C6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400" b="1" dirty="0"/>
              <a:t>People should use their </a:t>
            </a:r>
            <a:r>
              <a:rPr lang="en-US" sz="2400" b="1" dirty="0">
                <a:solidFill>
                  <a:srgbClr val="00B050"/>
                </a:solidFill>
              </a:rPr>
              <a:t>own thinking process </a:t>
            </a:r>
            <a:r>
              <a:rPr lang="en-US" sz="2400" b="1" dirty="0"/>
              <a:t>or </a:t>
            </a:r>
            <a:r>
              <a:rPr lang="en-US" sz="2400" b="1" dirty="0">
                <a:solidFill>
                  <a:srgbClr val="FFC000"/>
                </a:solidFill>
              </a:rPr>
              <a:t>cognition</a:t>
            </a:r>
            <a:r>
              <a:rPr lang="en-US" sz="2400" b="1" dirty="0"/>
              <a:t> to </a:t>
            </a:r>
            <a:r>
              <a:rPr lang="en-US" sz="2400" b="1" dirty="0">
                <a:solidFill>
                  <a:srgbClr val="7E1402"/>
                </a:solidFill>
              </a:rPr>
              <a:t>discover</a:t>
            </a:r>
            <a:r>
              <a:rPr lang="en-US" sz="2400" b="1" dirty="0"/>
              <a:t> the rules.</a:t>
            </a:r>
          </a:p>
          <a:p>
            <a:pPr algn="l" rtl="0">
              <a:lnSpc>
                <a:spcPct val="200000"/>
              </a:lnSpc>
            </a:pPr>
            <a:r>
              <a:rPr lang="en-US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People have a knowledge of underlying </a:t>
            </a:r>
            <a:r>
              <a:rPr lang="en-US" sz="2400" b="1" dirty="0">
                <a:solidFill>
                  <a:srgbClr val="0070C0"/>
                </a:solidFill>
              </a:rPr>
              <a:t>abstract rules </a:t>
            </a:r>
            <a:r>
              <a:rPr lang="en-US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which allows them to understand and create novel utterances.</a:t>
            </a:r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val="573126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7548F38-63EE-4CC1-897D-82337AAF3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br>
              <a:rPr lang="en-US" dirty="0"/>
            </a:br>
            <a:endParaRPr lang="fa-IR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8CBC172-F57B-4560-B981-FEA8DB04B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438399"/>
            <a:ext cx="10353762" cy="4306957"/>
          </a:xfrm>
        </p:spPr>
        <p:txBody>
          <a:bodyPr>
            <a:normAutofit fontScale="85000" lnSpcReduction="10000"/>
          </a:bodyPr>
          <a:lstStyle/>
          <a:p>
            <a:pPr marL="0" indent="0" algn="l">
              <a:buNone/>
            </a:pPr>
            <a:r>
              <a:rPr lang="en-US" sz="3200" b="1" dirty="0"/>
              <a:t>Noam Chomsky:</a:t>
            </a:r>
          </a:p>
          <a:p>
            <a:pPr marL="857250" lvl="1" indent="-457200" algn="l" rtl="0">
              <a:lnSpc>
                <a:spcPct val="200000"/>
              </a:lnSpc>
            </a:pPr>
            <a:r>
              <a:rPr lang="en-US" sz="2900" b="1" dirty="0"/>
              <a:t>Language acquisition </a:t>
            </a:r>
            <a:r>
              <a:rPr lang="en-US" sz="2900" b="1" u="sng" dirty="0"/>
              <a:t>couldn’t </a:t>
            </a:r>
            <a:r>
              <a:rPr lang="en-US" sz="2900" b="1" dirty="0"/>
              <a:t>take place through </a:t>
            </a:r>
            <a:r>
              <a:rPr lang="en-US" sz="2900" b="1" dirty="0">
                <a:solidFill>
                  <a:srgbClr val="CC0099"/>
                </a:solidFill>
              </a:rPr>
              <a:t>habit</a:t>
            </a:r>
            <a:r>
              <a:rPr lang="en-US" sz="2900" b="1" dirty="0"/>
              <a:t> </a:t>
            </a:r>
            <a:r>
              <a:rPr lang="en-US" sz="2900" b="1" dirty="0">
                <a:solidFill>
                  <a:srgbClr val="CC0099"/>
                </a:solidFill>
              </a:rPr>
              <a:t>formation </a:t>
            </a:r>
            <a:r>
              <a:rPr lang="en-US" sz="2900" b="1" dirty="0"/>
              <a:t>because people create and understand utterances they have never heard before.</a:t>
            </a:r>
            <a:endParaRPr lang="fa-IR" sz="2900" b="1" dirty="0"/>
          </a:p>
          <a:p>
            <a:pPr algn="l" rtl="0">
              <a:lnSpc>
                <a:spcPct val="200000"/>
              </a:lnSpc>
            </a:pPr>
            <a:r>
              <a:rPr lang="en-US" sz="3100" b="1" dirty="0"/>
              <a:t>People have a knowledge of underlying </a:t>
            </a:r>
            <a:r>
              <a:rPr lang="en-US" sz="3100" b="1" dirty="0">
                <a:solidFill>
                  <a:srgbClr val="0070C0"/>
                </a:solidFill>
              </a:rPr>
              <a:t>abstract rules </a:t>
            </a:r>
            <a:r>
              <a:rPr lang="en-US" sz="3100" b="1" dirty="0"/>
              <a:t>which allows them to understand and create novel utterances.</a:t>
            </a:r>
            <a:r>
              <a:rPr lang="fa-IR" sz="3100" b="1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886815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EAAF7B3-6F15-4A1F-BC19-9E8B416F4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1252696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Language</a:t>
            </a:r>
            <a:endParaRPr lang="fa-IR" b="1" dirty="0">
              <a:solidFill>
                <a:schemeClr val="bg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C33335-D1F3-4F85-9577-A9A51A637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1961322"/>
            <a:ext cx="8825659" cy="4492487"/>
          </a:xfrm>
        </p:spPr>
        <p:txBody>
          <a:bodyPr>
            <a:normAutofit/>
          </a:bodyPr>
          <a:lstStyle/>
          <a:p>
            <a:pPr lvl="0" algn="l" rtl="0">
              <a:lnSpc>
                <a:spcPct val="200000"/>
              </a:lnSpc>
              <a:buClr>
                <a:srgbClr val="B01513"/>
              </a:buClr>
            </a:pPr>
            <a:r>
              <a:rPr lang="en-U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is not learned by repeating after a model.</a:t>
            </a:r>
          </a:p>
          <a:p>
            <a:pPr lvl="0" algn="l" rtl="0">
              <a:lnSpc>
                <a:spcPct val="200000"/>
              </a:lnSpc>
              <a:buClr>
                <a:srgbClr val="B01513"/>
              </a:buClr>
            </a:pPr>
            <a:r>
              <a:rPr lang="en-U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Each language has its </a:t>
            </a:r>
            <a:r>
              <a:rPr lang="en-US" b="1" dirty="0">
                <a:solidFill>
                  <a:srgbClr val="FF0066"/>
                </a:solidFill>
              </a:rPr>
              <a:t>own reality </a:t>
            </a:r>
            <a:r>
              <a:rPr lang="en-U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since it is expression of particular group of people.</a:t>
            </a:r>
          </a:p>
          <a:p>
            <a:pPr lvl="0" algn="l" rtl="0">
              <a:lnSpc>
                <a:spcPct val="200000"/>
              </a:lnSpc>
              <a:buClr>
                <a:srgbClr val="B01513"/>
              </a:buClr>
            </a:pPr>
            <a:r>
              <a:rPr lang="en-US" b="1" dirty="0">
                <a:solidFill>
                  <a:srgbClr val="7030A0"/>
                </a:solidFill>
              </a:rPr>
              <a:t>Native language</a:t>
            </a:r>
            <a:r>
              <a:rPr lang="en-U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</a:p>
          <a:p>
            <a:pPr marL="0" lvl="0" indent="0" algn="l" rtl="0">
              <a:lnSpc>
                <a:spcPct val="200000"/>
              </a:lnSpc>
              <a:buClr>
                <a:srgbClr val="B01513"/>
              </a:buClr>
              <a:buNone/>
            </a:pPr>
            <a:r>
              <a:rPr lang="en-U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To give instructions, during feedback sessions, while teaching new subject e.g. the teacher starts from vowels that are similar to ss NL.</a:t>
            </a:r>
          </a:p>
          <a:p>
            <a:pPr algn="l" rtl="0">
              <a:lnSpc>
                <a:spcPct val="200000"/>
              </a:lnSpc>
              <a:buClr>
                <a:srgbClr val="B01513"/>
              </a:buClr>
            </a:pPr>
            <a:r>
              <a:rPr lang="en-US" b="1" dirty="0">
                <a:solidFill>
                  <a:srgbClr val="CC0099"/>
                </a:solidFill>
              </a:rPr>
              <a:t>Culture </a:t>
            </a:r>
            <a:r>
              <a:rPr lang="en-US" b="1" dirty="0">
                <a:solidFill>
                  <a:srgbClr val="0070C0"/>
                </a:solidFill>
                <a:sym typeface="Wingdings 3" panose="05040102010807070707" pitchFamily="18" charset="2"/>
              </a:rPr>
              <a:t> </a:t>
            </a:r>
            <a:r>
              <a:rPr lang="en-US" b="1" dirty="0">
                <a:sym typeface="Wingdings 3" panose="05040102010807070707" pitchFamily="18" charset="2"/>
              </a:rPr>
              <a:t>inseparable from Language.</a:t>
            </a:r>
            <a:endParaRPr lang="en-US" b="1" dirty="0"/>
          </a:p>
          <a:p>
            <a:pPr algn="l" rtl="0"/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val="301957264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178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Wingdings 3</vt:lpstr>
      <vt:lpstr>Office Theme</vt:lpstr>
      <vt:lpstr>Ion Boardroom</vt:lpstr>
      <vt:lpstr>Cognitive-code approach( Cele-Murcia,1991):</vt:lpstr>
      <vt:lpstr> </vt:lpstr>
      <vt:lpstr>  </vt:lpstr>
      <vt:lpstr>Language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Cognitive-code approach( Cele-Murcia,1991):</dc:title>
  <dc:creator>zahra_k</dc:creator>
  <cp:lastModifiedBy>zahra_k</cp:lastModifiedBy>
  <cp:revision>1</cp:revision>
  <dcterms:created xsi:type="dcterms:W3CDTF">2020-12-16T08:37:54Z</dcterms:created>
  <dcterms:modified xsi:type="dcterms:W3CDTF">2020-12-16T08:40:01Z</dcterms:modified>
</cp:coreProperties>
</file>